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2" r:id="rId3"/>
    <p:sldId id="299" r:id="rId4"/>
    <p:sldId id="301" r:id="rId5"/>
    <p:sldId id="474" r:id="rId6"/>
    <p:sldId id="429" r:id="rId7"/>
    <p:sldId id="475" r:id="rId8"/>
    <p:sldId id="476" r:id="rId9"/>
    <p:sldId id="477" r:id="rId10"/>
    <p:sldId id="478" r:id="rId11"/>
    <p:sldId id="480" r:id="rId12"/>
    <p:sldId id="479" r:id="rId13"/>
    <p:sldId id="263" r:id="rId14"/>
    <p:sldId id="430" r:id="rId15"/>
    <p:sldId id="481" r:id="rId16"/>
    <p:sldId id="482" r:id="rId17"/>
    <p:sldId id="483" r:id="rId18"/>
    <p:sldId id="484" r:id="rId19"/>
    <p:sldId id="278" r:id="rId2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4DB"/>
    <a:srgbClr val="EAF3EF"/>
    <a:srgbClr val="5C9BD4"/>
    <a:srgbClr val="216AD9"/>
    <a:srgbClr val="3B579D"/>
    <a:srgbClr val="FFFE8E"/>
    <a:srgbClr val="FDFD05"/>
    <a:srgbClr val="60E146"/>
    <a:srgbClr val="47D872"/>
    <a:srgbClr val="49CF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4726" autoAdjust="0"/>
  </p:normalViewPr>
  <p:slideViewPr>
    <p:cSldViewPr>
      <p:cViewPr varScale="1">
        <p:scale>
          <a:sx n="64" d="100"/>
          <a:sy n="64" d="100"/>
        </p:scale>
        <p:origin x="61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0D8B86-E529-4F50-B85F-69333CE127C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C270D0-5DEA-4873-AF5F-081A6F4E3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0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270D0-5DEA-4873-AF5F-081A6F4E352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81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270D0-5DEA-4873-AF5F-081A6F4E352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Protocol doesn’t receive or send HTTP requests, they only understand DNS Queries &amp; responses.</a:t>
            </a:r>
            <a:endParaRPr lang="en-US" b="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270D0-5DEA-4873-AF5F-081A6F4E352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12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Protocol doesn’t receive or send HTTP requests, they only understand DNS Queries &amp; responses.</a:t>
            </a:r>
            <a:endParaRPr lang="en-US" b="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US" b="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C270D0-5DEA-4873-AF5F-081A6F4E352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5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D2E89-CBC2-406B-885D-BC687AF41F9D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0379B-C96E-46B5-8B7D-B44338A6642E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6F9AF01E-167C-4BC8-BEF8-F9076A75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BCA79-2386-424C-B322-C83AF5082401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CDD7138-0A05-4A6C-B11D-8FEE25C8F02D}"/>
              </a:ext>
            </a:extLst>
          </p:cNvPr>
          <p:cNvSpPr txBox="1">
            <a:spLocks/>
          </p:cNvSpPr>
          <p:nvPr userDrawn="1"/>
        </p:nvSpPr>
        <p:spPr>
          <a:xfrm>
            <a:off x="159258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302DE-381F-4CD3-9657-DBDE3B885128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3D47A-7AC0-4338-B46D-DB64EA34C1C9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B8DCD-832B-40B7-B1B7-535EC2D3464D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D2F1-D2C6-47EB-8CAF-FC389F0FF636}" type="datetime1">
              <a:rPr lang="en-US" smtClean="0"/>
              <a:t>3/24/2024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479A1-57DA-47B3-A478-BA54E5A9B542}" type="datetime1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2735A-6087-4FFC-A52A-A629B7E4433C}" type="datetime1">
              <a:rPr lang="en-US" smtClean="0"/>
              <a:t>3/24/2024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D907A-7783-43F1-8786-D45B2E870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>
            <a:lvl1pPr>
              <a:defRPr sz="18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CA784-EE87-402B-B7FB-BEEEA4C00737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31853D8-7365-4514-B02B-59D2BDC85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ABDD3-B0AA-42EF-BEB0-AB60B04B6751}" type="datetime1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3898B98D-D57A-4F7C-8895-0815CE11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925800" y="9639300"/>
            <a:ext cx="2133600" cy="365125"/>
          </a:xfrm>
        </p:spPr>
        <p:txBody>
          <a:bodyPr/>
          <a:lstStyle>
            <a:lvl1pPr>
              <a:defRPr sz="1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AB7AA-0450-4EBB-B5E1-E0CD4D8992D0}" type="datetime1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925800" y="96393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18.sv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jpe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east-coast.facebook.com/" TargetMode="External"/><Relationship Id="rId4" Type="http://schemas.openxmlformats.org/officeDocument/2006/relationships/hyperlink" Target="http://www.facebook.com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gif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gif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jpeg"/><Relationship Id="rId9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jpe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37874" y="2865142"/>
            <a:ext cx="10668001" cy="23133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61"/>
              </a:lnSpc>
            </a:pPr>
            <a:r>
              <a:rPr lang="en-US" sz="7551" spc="-151" dirty="0">
                <a:solidFill>
                  <a:srgbClr val="FFFFFF"/>
                </a:solidFill>
                <a:latin typeface="Poppins Medium Bold"/>
              </a:rPr>
              <a:t>CNET 101</a:t>
            </a:r>
          </a:p>
          <a:p>
            <a:pPr algn="ctr">
              <a:lnSpc>
                <a:spcPts val="9061"/>
              </a:lnSpc>
            </a:pPr>
            <a:r>
              <a:rPr lang="en-US" sz="7551" spc="-151" dirty="0">
                <a:solidFill>
                  <a:srgbClr val="FFFFFF"/>
                </a:solidFill>
                <a:latin typeface="Poppins Medium Bold"/>
              </a:rPr>
              <a:t>Computer Networks</a:t>
            </a:r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153891" y="7234721"/>
            <a:ext cx="3294901" cy="329488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B3C6E6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990274" y="6804350"/>
            <a:ext cx="3220142" cy="29947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68208" y="294493"/>
            <a:ext cx="4309219" cy="3495854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97044" y="1996997"/>
            <a:ext cx="7193275" cy="7193246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18997">
            <a:off x="5608874" y="417721"/>
            <a:ext cx="3922624" cy="160827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19797" y="1105949"/>
            <a:ext cx="8263195" cy="74368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3965917" y="5450099"/>
            <a:ext cx="780746" cy="7807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892690" y="5450099"/>
            <a:ext cx="780746" cy="7807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19463" y="5450099"/>
            <a:ext cx="780746" cy="78074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17598" y="6462483"/>
            <a:ext cx="7475105" cy="66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FFFFFF"/>
                </a:solidFill>
                <a:latin typeface="Bitter"/>
              </a:rPr>
              <a:t>Tutorial 5</a:t>
            </a:r>
          </a:p>
        </p:txBody>
      </p:sp>
      <p:grpSp>
        <p:nvGrpSpPr>
          <p:cNvPr id="24" name="Group 14">
            <a:extLst>
              <a:ext uri="{FF2B5EF4-FFF2-40B4-BE49-F238E27FC236}">
                <a16:creationId xmlns:a16="http://schemas.microsoft.com/office/drawing/2014/main" id="{183D8DDA-6213-488B-9690-6FD55CC37D51}"/>
              </a:ext>
            </a:extLst>
          </p:cNvPr>
          <p:cNvGrpSpPr/>
          <p:nvPr/>
        </p:nvGrpSpPr>
        <p:grpSpPr>
          <a:xfrm>
            <a:off x="15097542" y="5427225"/>
            <a:ext cx="780746" cy="780746"/>
            <a:chOff x="0" y="0"/>
            <a:chExt cx="812800" cy="812800"/>
          </a:xfrm>
        </p:grpSpPr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10D779CE-071A-4FBC-9896-F21B9447FBF5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AC0691EE-F5E2-4B21-9B54-CB650B942D7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 dirty="0"/>
            </a:p>
          </p:txBody>
        </p:sp>
      </p:grpSp>
      <p:pic>
        <p:nvPicPr>
          <p:cNvPr id="1026" name="Picture 2" descr="GIU">
            <a:extLst>
              <a:ext uri="{FF2B5EF4-FFF2-40B4-BE49-F238E27FC236}">
                <a16:creationId xmlns:a16="http://schemas.microsoft.com/office/drawing/2014/main" id="{C9A753D9-1CC8-40D6-BBB8-2BEFA7F8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464" y="0"/>
            <a:ext cx="3253113" cy="78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 </a:t>
            </a:r>
            <a:r>
              <a:rPr lang="en-US" sz="6000" dirty="0">
                <a:solidFill>
                  <a:srgbClr val="216AD9"/>
                </a:solidFill>
                <a:latin typeface="Poppins Medium"/>
              </a:rPr>
              <a:t>– Conditional GET</a:t>
            </a:r>
            <a:endParaRPr lang="en-US" sz="7200" dirty="0">
              <a:solidFill>
                <a:srgbClr val="216AD9"/>
              </a:solidFill>
              <a:latin typeface="Poppins Medium"/>
            </a:endParaRP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599" y="2005182"/>
            <a:ext cx="15395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That’s why Cache must specify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date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of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cached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copy in HTTP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request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.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lvl="1" algn="just">
              <a:defRPr/>
            </a:pPr>
            <a:r>
              <a:rPr lang="en-US" sz="28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If-modified-since: &lt;date&gt;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Server 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HTTP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response:</a:t>
            </a:r>
          </a:p>
          <a:p>
            <a:pPr lvl="2" indent="-457200" algn="just">
              <a:buFontTx/>
              <a:buChar char="→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contains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no object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if cached copy is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up-to-date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HTTP/1.0 304 Not Modified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</a:rPr>
              <a:t>.</a:t>
            </a:r>
          </a:p>
          <a:p>
            <a:pPr lvl="2" indent="-457200" algn="just">
              <a:buFontTx/>
              <a:buChar char="→"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contains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object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if cached copy modified:  </a:t>
            </a:r>
            <a:r>
              <a:rPr lang="en-US" sz="2800" b="1" dirty="0">
                <a:solidFill>
                  <a:srgbClr val="FF0000"/>
                </a:solidFill>
                <a:latin typeface="Courier New" panose="02070309020205020404" pitchFamily="49" charset="0"/>
              </a:rPr>
              <a:t>HTTP/1.0 200 ok &lt;data&gt;</a:t>
            </a:r>
            <a:r>
              <a:rPr lang="en-US" sz="2800" dirty="0">
                <a:solidFill>
                  <a:schemeClr val="tx2"/>
                </a:solidFill>
                <a:latin typeface="Courier New" panose="02070309020205020404" pitchFamily="49" charset="0"/>
              </a:rPr>
              <a:t>.</a:t>
            </a:r>
          </a:p>
          <a:p>
            <a:pPr marR="0" lvl="1" indent="-457200" algn="just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" name="Flowchart: Decision 1">
            <a:extLst>
              <a:ext uri="{FF2B5EF4-FFF2-40B4-BE49-F238E27FC236}">
                <a16:creationId xmlns:a16="http://schemas.microsoft.com/office/drawing/2014/main" id="{7709996C-F167-48C1-82E7-3BD1CD252E15}"/>
              </a:ext>
            </a:extLst>
          </p:cNvPr>
          <p:cNvSpPr/>
          <p:nvPr/>
        </p:nvSpPr>
        <p:spPr>
          <a:xfrm>
            <a:off x="7991828" y="5411570"/>
            <a:ext cx="4076700" cy="2395830"/>
          </a:xfrm>
          <a:prstGeom prst="flowChartDecision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HTTP Request</a:t>
            </a:r>
          </a:p>
          <a:p>
            <a:pPr algn="ctr"/>
            <a:r>
              <a:rPr lang="en-US" sz="2000" b="1" i="0" u="none" strike="noStrike" dirty="0">
                <a:solidFill>
                  <a:srgbClr val="FF0000"/>
                </a:solidFill>
                <a:effectLst/>
                <a:latin typeface="Courier New" panose="02070309020205020404" pitchFamily="49" charset="0"/>
              </a:rPr>
              <a:t>If-modified-since: &lt;date&gt;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FD8BFA-BCF2-4D76-B6DE-C8973453416C}"/>
              </a:ext>
            </a:extLst>
          </p:cNvPr>
          <p:cNvSpPr/>
          <p:nvPr/>
        </p:nvSpPr>
        <p:spPr>
          <a:xfrm>
            <a:off x="5380223" y="8359566"/>
            <a:ext cx="3200400" cy="135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HTTP Response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HTTP/1.0 304 Not Modified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E0220C-6D88-4FFF-824D-20E2A4139541}"/>
              </a:ext>
            </a:extLst>
          </p:cNvPr>
          <p:cNvSpPr/>
          <p:nvPr/>
        </p:nvSpPr>
        <p:spPr>
          <a:xfrm>
            <a:off x="11790791" y="8359566"/>
            <a:ext cx="3200400" cy="135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ourier New" panose="02070309020205020404" pitchFamily="49" charset="0"/>
              </a:rPr>
              <a:t>HTTP Response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HTTP/1.0 200 ok</a:t>
            </a:r>
          </a:p>
          <a:p>
            <a:pPr algn="ctr"/>
            <a:r>
              <a:rPr lang="en-US" sz="1800" dirty="0">
                <a:solidFill>
                  <a:schemeClr val="bg1"/>
                </a:solidFill>
                <a:latin typeface="Courier New" panose="02070309020205020404" pitchFamily="49" charset="0"/>
              </a:rPr>
              <a:t> &lt;data&gt;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4" descr="Free Clipart: Web server | lyte">
            <a:extLst>
              <a:ext uri="{FF2B5EF4-FFF2-40B4-BE49-F238E27FC236}">
                <a16:creationId xmlns:a16="http://schemas.microsoft.com/office/drawing/2014/main" id="{68571966-B674-43CC-B9B9-5B9CC664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8062279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A0C12004-CAA0-42B4-9ABA-6929DEBCE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7752" y="9052856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roxy server icon. Trendy modern flat linear vector proxy server icon on  white background from thin line Internet Security and Networking  collection, editable outline stroke vector illustration:: موقع تصميمي">
            <a:extLst>
              <a:ext uri="{FF2B5EF4-FFF2-40B4-BE49-F238E27FC236}">
                <a16:creationId xmlns:a16="http://schemas.microsoft.com/office/drawing/2014/main" id="{B75EDB79-9560-45F1-8BF4-3D4E8D8E7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0289" y="5307558"/>
            <a:ext cx="1761853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7580A5B-A159-4208-B10A-FEC9E3B073AE}"/>
              </a:ext>
            </a:extLst>
          </p:cNvPr>
          <p:cNvGrpSpPr/>
          <p:nvPr/>
        </p:nvGrpSpPr>
        <p:grpSpPr>
          <a:xfrm>
            <a:off x="4322407" y="7085218"/>
            <a:ext cx="453157" cy="453157"/>
            <a:chOff x="9154591" y="4807946"/>
            <a:chExt cx="453157" cy="453157"/>
          </a:xfrm>
        </p:grpSpPr>
        <p:pic>
          <p:nvPicPr>
            <p:cNvPr id="14" name="Picture 6" descr="Docs - Free edit tools icons">
              <a:extLst>
                <a:ext uri="{FF2B5EF4-FFF2-40B4-BE49-F238E27FC236}">
                  <a16:creationId xmlns:a16="http://schemas.microsoft.com/office/drawing/2014/main" id="{10CFC167-DF88-4165-964D-49CE5F072B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426F1C7F-444B-4FE1-AB3C-79AF13A82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8BF35E-1F2C-4ED3-95BB-4041B1882F9C}"/>
              </a:ext>
            </a:extLst>
          </p:cNvPr>
          <p:cNvGrpSpPr/>
          <p:nvPr/>
        </p:nvGrpSpPr>
        <p:grpSpPr>
          <a:xfrm>
            <a:off x="4332557" y="8358565"/>
            <a:ext cx="453157" cy="453157"/>
            <a:chOff x="9154591" y="4807946"/>
            <a:chExt cx="453157" cy="453157"/>
          </a:xfrm>
        </p:grpSpPr>
        <p:pic>
          <p:nvPicPr>
            <p:cNvPr id="17" name="Picture 6" descr="Docs - Free edit tools icons">
              <a:extLst>
                <a:ext uri="{FF2B5EF4-FFF2-40B4-BE49-F238E27FC236}">
                  <a16:creationId xmlns:a16="http://schemas.microsoft.com/office/drawing/2014/main" id="{8C42D38E-97A4-4FCF-AEC8-1FF456E22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290106C7-81FC-44F7-A634-9836B362D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6BF4F7A-84DB-45DE-822D-476848FC5946}"/>
              </a:ext>
            </a:extLst>
          </p:cNvPr>
          <p:cNvCxnSpPr>
            <a:stCxn id="2" idx="1"/>
            <a:endCxn id="4" idx="0"/>
          </p:cNvCxnSpPr>
          <p:nvPr/>
        </p:nvCxnSpPr>
        <p:spPr>
          <a:xfrm rot="10800000" flipV="1">
            <a:off x="6980424" y="6609484"/>
            <a:ext cx="1011405" cy="1750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2507415-DF57-4D2E-A8CE-7EDE5FE3E031}"/>
              </a:ext>
            </a:extLst>
          </p:cNvPr>
          <p:cNvCxnSpPr>
            <a:stCxn id="2" idx="3"/>
            <a:endCxn id="9" idx="0"/>
          </p:cNvCxnSpPr>
          <p:nvPr/>
        </p:nvCxnSpPr>
        <p:spPr>
          <a:xfrm>
            <a:off x="12068528" y="6609485"/>
            <a:ext cx="1322463" cy="17500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18EBA2-C814-4AAA-A474-3AB5FD150395}"/>
              </a:ext>
            </a:extLst>
          </p:cNvPr>
          <p:cNvSpPr txBox="1"/>
          <p:nvPr/>
        </p:nvSpPr>
        <p:spPr>
          <a:xfrm>
            <a:off x="7195918" y="6171047"/>
            <a:ext cx="58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D45F5-7416-45EE-A841-49E7EFA9CE92}"/>
              </a:ext>
            </a:extLst>
          </p:cNvPr>
          <p:cNvSpPr txBox="1"/>
          <p:nvPr/>
        </p:nvSpPr>
        <p:spPr>
          <a:xfrm>
            <a:off x="12284022" y="6158333"/>
            <a:ext cx="580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Yes</a:t>
            </a:r>
            <a:endParaRPr lang="en-US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F3575D1-095F-4279-895B-6FC736DCF6D2}"/>
              </a:ext>
            </a:extLst>
          </p:cNvPr>
          <p:cNvCxnSpPr>
            <a:cxnSpLocks/>
            <a:stCxn id="4" idx="3"/>
            <a:endCxn id="2" idx="2"/>
          </p:cNvCxnSpPr>
          <p:nvPr/>
        </p:nvCxnSpPr>
        <p:spPr>
          <a:xfrm flipV="1">
            <a:off x="8580623" y="7807400"/>
            <a:ext cx="1449555" cy="12300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1F9D8B1-3676-455F-829E-85DA5562A586}"/>
              </a:ext>
            </a:extLst>
          </p:cNvPr>
          <p:cNvGrpSpPr/>
          <p:nvPr/>
        </p:nvGrpSpPr>
        <p:grpSpPr>
          <a:xfrm>
            <a:off x="4340412" y="8347943"/>
            <a:ext cx="453157" cy="453157"/>
            <a:chOff x="9154591" y="4807946"/>
            <a:chExt cx="453157" cy="453157"/>
          </a:xfrm>
        </p:grpSpPr>
        <p:pic>
          <p:nvPicPr>
            <p:cNvPr id="51" name="Picture 6" descr="Docs - Free edit tools icons">
              <a:extLst>
                <a:ext uri="{FF2B5EF4-FFF2-40B4-BE49-F238E27FC236}">
                  <a16:creationId xmlns:a16="http://schemas.microsoft.com/office/drawing/2014/main" id="{2A5AD027-92E6-41C2-8810-2F1E1FA6C4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798FE177-2352-43CA-A4ED-16DE8E1A73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BE22DE6-43AF-43DC-9AF1-8724D430CEBA}"/>
              </a:ext>
            </a:extLst>
          </p:cNvPr>
          <p:cNvCxnSpPr>
            <a:stCxn id="9" idx="1"/>
            <a:endCxn id="2" idx="2"/>
          </p:cNvCxnSpPr>
          <p:nvPr/>
        </p:nvCxnSpPr>
        <p:spPr>
          <a:xfrm rot="10800000">
            <a:off x="10030179" y="7807401"/>
            <a:ext cx="1760613" cy="12300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03310CA-4060-429C-9EA2-12FA72110440}"/>
              </a:ext>
            </a:extLst>
          </p:cNvPr>
          <p:cNvGrpSpPr/>
          <p:nvPr/>
        </p:nvGrpSpPr>
        <p:grpSpPr>
          <a:xfrm>
            <a:off x="4315178" y="8337321"/>
            <a:ext cx="453157" cy="453157"/>
            <a:chOff x="9154591" y="4807946"/>
            <a:chExt cx="453157" cy="453157"/>
          </a:xfrm>
        </p:grpSpPr>
        <p:pic>
          <p:nvPicPr>
            <p:cNvPr id="57" name="Picture 6" descr="Docs - Free edit tools icons">
              <a:extLst>
                <a:ext uri="{FF2B5EF4-FFF2-40B4-BE49-F238E27FC236}">
                  <a16:creationId xmlns:a16="http://schemas.microsoft.com/office/drawing/2014/main" id="{5A8F0262-3E10-4B27-AD4F-2701796521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0C2EC97F-B5BC-4317-862B-F72153F3C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7350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2.59259E-6 L -0.00017 -0.11775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-589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2" descr="Desktop Computer Icon Vector Isolated Stock Illustration - Download Image  Now - Computer, Clip Art, Computer Keyboard - iStock">
            <a:extLst>
              <a:ext uri="{FF2B5EF4-FFF2-40B4-BE49-F238E27FC236}">
                <a16:creationId xmlns:a16="http://schemas.microsoft.com/office/drawing/2014/main" id="{CC9E32D9-E306-41CC-9DBA-EB450455A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3630" y="2438750"/>
            <a:ext cx="2068006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Clipart: Web server | lyte">
            <a:extLst>
              <a:ext uri="{FF2B5EF4-FFF2-40B4-BE49-F238E27FC236}">
                <a16:creationId xmlns:a16="http://schemas.microsoft.com/office/drawing/2014/main" id="{BB976187-BD72-4394-B16E-70B95DCE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78" y="2390127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876A8-C3BD-4D56-9A8E-B4351E6BE630}"/>
              </a:ext>
            </a:extLst>
          </p:cNvPr>
          <p:cNvCxnSpPr>
            <a:cxnSpLocks/>
          </p:cNvCxnSpPr>
          <p:nvPr/>
        </p:nvCxnSpPr>
        <p:spPr>
          <a:xfrm>
            <a:off x="13629207" y="4346205"/>
            <a:ext cx="10593" cy="552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B1B251-FC56-49C6-8593-D19849647D0B}"/>
              </a:ext>
            </a:extLst>
          </p:cNvPr>
          <p:cNvSpPr txBox="1"/>
          <p:nvPr/>
        </p:nvSpPr>
        <p:spPr>
          <a:xfrm>
            <a:off x="13038779" y="2068181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73E74-0178-4BCC-9877-797001470F92}"/>
              </a:ext>
            </a:extLst>
          </p:cNvPr>
          <p:cNvSpPr txBox="1"/>
          <p:nvPr/>
        </p:nvSpPr>
        <p:spPr>
          <a:xfrm>
            <a:off x="4674391" y="2178108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0776D-BADF-42DF-9EE8-27C3FD3A21D9}"/>
              </a:ext>
            </a:extLst>
          </p:cNvPr>
          <p:cNvCxnSpPr>
            <a:cxnSpLocks/>
          </p:cNvCxnSpPr>
          <p:nvPr/>
        </p:nvCxnSpPr>
        <p:spPr>
          <a:xfrm>
            <a:off x="5546401" y="4371149"/>
            <a:ext cx="0" cy="5633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roxy server icon. Trendy modern flat linear vector proxy server icon on  white background from thin line Internet Security and Networking  collection, editable outline stroke vector illustration:: موقع تصميمي">
            <a:extLst>
              <a:ext uri="{FF2B5EF4-FFF2-40B4-BE49-F238E27FC236}">
                <a16:creationId xmlns:a16="http://schemas.microsoft.com/office/drawing/2014/main" id="{0AA51477-B9D2-408C-B5FE-F18C712E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8430" y="2375958"/>
            <a:ext cx="1761853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3FB70-318D-4454-938C-79D11F408255}"/>
              </a:ext>
            </a:extLst>
          </p:cNvPr>
          <p:cNvSpPr txBox="1"/>
          <p:nvPr/>
        </p:nvSpPr>
        <p:spPr>
          <a:xfrm>
            <a:off x="8724278" y="2193925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Proxy Server</a:t>
            </a:r>
          </a:p>
        </p:txBody>
      </p:sp>
      <p:pic>
        <p:nvPicPr>
          <p:cNvPr id="16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2E6B590E-0E76-4E8B-BAE4-79CAEE05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430" y="3380704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CA2FA-1C67-49BE-A2E6-FA84BF3FC5F6}"/>
              </a:ext>
            </a:extLst>
          </p:cNvPr>
          <p:cNvCxnSpPr>
            <a:cxnSpLocks/>
          </p:cNvCxnSpPr>
          <p:nvPr/>
        </p:nvCxnSpPr>
        <p:spPr>
          <a:xfrm>
            <a:off x="9558497" y="4308357"/>
            <a:ext cx="13912" cy="555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584C7B-AE70-425B-8379-CC2DC638A286}"/>
              </a:ext>
            </a:extLst>
          </p:cNvPr>
          <p:cNvCxnSpPr>
            <a:cxnSpLocks/>
          </p:cNvCxnSpPr>
          <p:nvPr/>
        </p:nvCxnSpPr>
        <p:spPr>
          <a:xfrm>
            <a:off x="5566238" y="4405653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4B564C-B6FF-4ACE-AEA2-C7A44EC71B10}"/>
              </a:ext>
            </a:extLst>
          </p:cNvPr>
          <p:cNvSpPr txBox="1"/>
          <p:nvPr/>
        </p:nvSpPr>
        <p:spPr>
          <a:xfrm rot="477431">
            <a:off x="6708960" y="429903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0E1A0-65D0-4B8D-9729-7D3CD6D70337}"/>
              </a:ext>
            </a:extLst>
          </p:cNvPr>
          <p:cNvCxnSpPr>
            <a:cxnSpLocks/>
          </p:cNvCxnSpPr>
          <p:nvPr/>
        </p:nvCxnSpPr>
        <p:spPr>
          <a:xfrm flipH="1">
            <a:off x="5521867" y="4895780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85816-139D-48AE-8C3C-30199035B2AD}"/>
              </a:ext>
            </a:extLst>
          </p:cNvPr>
          <p:cNvSpPr txBox="1"/>
          <p:nvPr/>
        </p:nvSpPr>
        <p:spPr>
          <a:xfrm>
            <a:off x="6612000" y="4665199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pic>
        <p:nvPicPr>
          <p:cNvPr id="2052" name="Picture 4" descr="Documents Search icon PNG and SVG Vector Free Download">
            <a:extLst>
              <a:ext uri="{FF2B5EF4-FFF2-40B4-BE49-F238E27FC236}">
                <a16:creationId xmlns:a16="http://schemas.microsoft.com/office/drawing/2014/main" id="{3FCE0826-7285-4F78-8C2E-62E15511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09" y="3837791"/>
            <a:ext cx="701708" cy="7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0ADB8B-723D-4F0B-AFA9-2067F20ED1E6}"/>
              </a:ext>
            </a:extLst>
          </p:cNvPr>
          <p:cNvSpPr txBox="1"/>
          <p:nvPr/>
        </p:nvSpPr>
        <p:spPr>
          <a:xfrm rot="396601">
            <a:off x="6666743" y="5026200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9704AC-309E-4942-B209-33ED99B3DD73}"/>
              </a:ext>
            </a:extLst>
          </p:cNvPr>
          <p:cNvSpPr txBox="1"/>
          <p:nvPr/>
        </p:nvSpPr>
        <p:spPr>
          <a:xfrm rot="21413394">
            <a:off x="6439892" y="7102601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D0FC6-22FA-486C-8263-A8F6F4F1CEA7}"/>
              </a:ext>
            </a:extLst>
          </p:cNvPr>
          <p:cNvGrpSpPr/>
          <p:nvPr/>
        </p:nvGrpSpPr>
        <p:grpSpPr>
          <a:xfrm>
            <a:off x="9780548" y="4156170"/>
            <a:ext cx="453157" cy="453157"/>
            <a:chOff x="9154591" y="4807946"/>
            <a:chExt cx="453157" cy="453157"/>
          </a:xfrm>
        </p:grpSpPr>
        <p:pic>
          <p:nvPicPr>
            <p:cNvPr id="2054" name="Picture 6" descr="Docs - Free edit tools icons">
              <a:extLst>
                <a:ext uri="{FF2B5EF4-FFF2-40B4-BE49-F238E27FC236}">
                  <a16:creationId xmlns:a16="http://schemas.microsoft.com/office/drawing/2014/main" id="{733BFD14-1DD0-4961-B15A-8F16E7063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8B4FAB27-34F6-454B-89C8-C4264E75D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8632695-8E3D-4DF9-9873-4B2FFF37D76D}"/>
              </a:ext>
            </a:extLst>
          </p:cNvPr>
          <p:cNvCxnSpPr>
            <a:cxnSpLocks/>
          </p:cNvCxnSpPr>
          <p:nvPr/>
        </p:nvCxnSpPr>
        <p:spPr>
          <a:xfrm>
            <a:off x="5550543" y="5102554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EFCAF6F-5C07-4D92-B932-AD204506B143}"/>
              </a:ext>
            </a:extLst>
          </p:cNvPr>
          <p:cNvCxnSpPr>
            <a:cxnSpLocks/>
          </p:cNvCxnSpPr>
          <p:nvPr/>
        </p:nvCxnSpPr>
        <p:spPr>
          <a:xfrm flipH="1">
            <a:off x="5532666" y="7309061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1E932AB-A41E-460B-913D-9792F5493081}"/>
              </a:ext>
            </a:extLst>
          </p:cNvPr>
          <p:cNvGrpSpPr/>
          <p:nvPr/>
        </p:nvGrpSpPr>
        <p:grpSpPr>
          <a:xfrm>
            <a:off x="12694363" y="4144570"/>
            <a:ext cx="453157" cy="453157"/>
            <a:chOff x="9154591" y="4807946"/>
            <a:chExt cx="453157" cy="453157"/>
          </a:xfrm>
        </p:grpSpPr>
        <p:pic>
          <p:nvPicPr>
            <p:cNvPr id="34" name="Picture 6" descr="Docs - Free edit tools icons">
              <a:extLst>
                <a:ext uri="{FF2B5EF4-FFF2-40B4-BE49-F238E27FC236}">
                  <a16:creationId xmlns:a16="http://schemas.microsoft.com/office/drawing/2014/main" id="{069DB0E3-E7F0-4A42-BED4-80D288F568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78D45DE1-7D28-45B2-AC48-01B7996888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B68BE09-EA77-48F3-B3C0-C91DAA621787}"/>
              </a:ext>
            </a:extLst>
          </p:cNvPr>
          <p:cNvGrpSpPr/>
          <p:nvPr/>
        </p:nvGrpSpPr>
        <p:grpSpPr>
          <a:xfrm>
            <a:off x="12700154" y="4152706"/>
            <a:ext cx="453157" cy="453157"/>
            <a:chOff x="9154591" y="4807946"/>
            <a:chExt cx="453157" cy="453157"/>
          </a:xfrm>
        </p:grpSpPr>
        <p:pic>
          <p:nvPicPr>
            <p:cNvPr id="38" name="Picture 6" descr="Docs - Free edit tools icons">
              <a:extLst>
                <a:ext uri="{FF2B5EF4-FFF2-40B4-BE49-F238E27FC236}">
                  <a16:creationId xmlns:a16="http://schemas.microsoft.com/office/drawing/2014/main" id="{F356CB1B-1CAC-4DA4-AF40-45C3DFD781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ED31EAF0-D604-476C-9251-06AA105782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15DB6DF-065C-4418-9268-4283168ACAF7}"/>
              </a:ext>
            </a:extLst>
          </p:cNvPr>
          <p:cNvSpPr txBox="1"/>
          <p:nvPr/>
        </p:nvSpPr>
        <p:spPr>
          <a:xfrm rot="565584">
            <a:off x="9730686" y="6396308"/>
            <a:ext cx="327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If-modified-since: &lt;date&gt;</a:t>
            </a:r>
            <a:endParaRPr lang="en-US" sz="1600" kern="0" dirty="0">
              <a:solidFill>
                <a:srgbClr val="FF0000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52A3562-CD30-44BC-8C6E-11A0DF59715D}"/>
              </a:ext>
            </a:extLst>
          </p:cNvPr>
          <p:cNvCxnSpPr>
            <a:cxnSpLocks/>
          </p:cNvCxnSpPr>
          <p:nvPr/>
        </p:nvCxnSpPr>
        <p:spPr>
          <a:xfrm>
            <a:off x="9571551" y="6422153"/>
            <a:ext cx="4079600" cy="69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FB228D2-CC99-4A1E-B4D8-739DC223D593}"/>
              </a:ext>
            </a:extLst>
          </p:cNvPr>
          <p:cNvSpPr txBox="1"/>
          <p:nvPr/>
        </p:nvSpPr>
        <p:spPr>
          <a:xfrm rot="21388347">
            <a:off x="9730686" y="6932596"/>
            <a:ext cx="3270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HTTP/1.0 304 Not Modified</a:t>
            </a:r>
            <a:endParaRPr lang="en-US" sz="1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F4CF88-76C1-422F-87DF-37F9D1D7D7F8}"/>
              </a:ext>
            </a:extLst>
          </p:cNvPr>
          <p:cNvCxnSpPr>
            <a:cxnSpLocks/>
          </p:cNvCxnSpPr>
          <p:nvPr/>
        </p:nvCxnSpPr>
        <p:spPr>
          <a:xfrm>
            <a:off x="9553559" y="5606803"/>
            <a:ext cx="4059953" cy="6056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8A4826ED-99ED-41EC-9928-4232CC140ECE}"/>
              </a:ext>
            </a:extLst>
          </p:cNvPr>
          <p:cNvSpPr txBox="1"/>
          <p:nvPr/>
        </p:nvSpPr>
        <p:spPr>
          <a:xfrm rot="477431">
            <a:off x="10696281" y="5500186"/>
            <a:ext cx="14590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322D8E4-CD15-41CB-953D-8B416B7ACAB9}"/>
              </a:ext>
            </a:extLst>
          </p:cNvPr>
          <p:cNvCxnSpPr>
            <a:cxnSpLocks/>
          </p:cNvCxnSpPr>
          <p:nvPr/>
        </p:nvCxnSpPr>
        <p:spPr>
          <a:xfrm flipH="1">
            <a:off x="9541903" y="6219651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2A4C4A2-25C8-430F-A126-B74071258D22}"/>
              </a:ext>
            </a:extLst>
          </p:cNvPr>
          <p:cNvSpPr txBox="1"/>
          <p:nvPr/>
        </p:nvSpPr>
        <p:spPr>
          <a:xfrm>
            <a:off x="10614315" y="5988605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534CD976-2013-45FC-ADD5-1A84F59E7484}"/>
              </a:ext>
            </a:extLst>
          </p:cNvPr>
          <p:cNvCxnSpPr>
            <a:cxnSpLocks/>
          </p:cNvCxnSpPr>
          <p:nvPr/>
        </p:nvCxnSpPr>
        <p:spPr>
          <a:xfrm flipH="1">
            <a:off x="9541903" y="7135974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5F64DCC-5A2E-4D40-B6D6-51862880ECDA}"/>
              </a:ext>
            </a:extLst>
          </p:cNvPr>
          <p:cNvSpPr txBox="1"/>
          <p:nvPr/>
        </p:nvSpPr>
        <p:spPr>
          <a:xfrm rot="240031">
            <a:off x="6593442" y="7895233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A6F810B-E1AA-4EDA-B256-137444EF9E5D}"/>
              </a:ext>
            </a:extLst>
          </p:cNvPr>
          <p:cNvCxnSpPr>
            <a:cxnSpLocks/>
          </p:cNvCxnSpPr>
          <p:nvPr/>
        </p:nvCxnSpPr>
        <p:spPr>
          <a:xfrm>
            <a:off x="5566238" y="8079348"/>
            <a:ext cx="4038716" cy="3664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00FD966-5468-4798-B5D6-0FAB928EE890}"/>
              </a:ext>
            </a:extLst>
          </p:cNvPr>
          <p:cNvSpPr txBox="1"/>
          <p:nvPr/>
        </p:nvSpPr>
        <p:spPr>
          <a:xfrm rot="565584">
            <a:off x="9730685" y="8411644"/>
            <a:ext cx="32704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If-modified-since: &lt;date&gt;</a:t>
            </a:r>
            <a:endParaRPr lang="en-US" sz="1600" kern="0" dirty="0">
              <a:solidFill>
                <a:srgbClr val="FF0000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algn="ctr"/>
            <a:endParaRPr lang="en-US" sz="16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B9DB9C-1091-4BA1-B690-08E2C268AFA2}"/>
              </a:ext>
            </a:extLst>
          </p:cNvPr>
          <p:cNvCxnSpPr>
            <a:cxnSpLocks/>
          </p:cNvCxnSpPr>
          <p:nvPr/>
        </p:nvCxnSpPr>
        <p:spPr>
          <a:xfrm>
            <a:off x="9571550" y="8437489"/>
            <a:ext cx="4079600" cy="69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572E0A-D0C3-4038-9FEC-6D91237A785A}"/>
              </a:ext>
            </a:extLst>
          </p:cNvPr>
          <p:cNvSpPr txBox="1"/>
          <p:nvPr/>
        </p:nvSpPr>
        <p:spPr>
          <a:xfrm rot="21388347">
            <a:off x="10347840" y="8975050"/>
            <a:ext cx="20361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HTTP/1.0 200 ok</a:t>
            </a:r>
          </a:p>
          <a:p>
            <a:pPr algn="ctr"/>
            <a:r>
              <a:rPr lang="en-US" sz="1600" b="1" dirty="0">
                <a:solidFill>
                  <a:srgbClr val="FF0000"/>
                </a:solidFill>
                <a:latin typeface="Courier New" panose="02070309020205020404" pitchFamily="49" charset="0"/>
              </a:rPr>
              <a:t> &lt;data&gt;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5B465B2-0878-4CA1-B686-C039BA33914D}"/>
              </a:ext>
            </a:extLst>
          </p:cNvPr>
          <p:cNvCxnSpPr>
            <a:cxnSpLocks/>
          </p:cNvCxnSpPr>
          <p:nvPr/>
        </p:nvCxnSpPr>
        <p:spPr>
          <a:xfrm flipH="1">
            <a:off x="9564658" y="9117417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5C4D7D1-8BD1-4D87-BCF9-52816433BAEC}"/>
              </a:ext>
            </a:extLst>
          </p:cNvPr>
          <p:cNvGrpSpPr/>
          <p:nvPr/>
        </p:nvGrpSpPr>
        <p:grpSpPr>
          <a:xfrm>
            <a:off x="9783112" y="4162671"/>
            <a:ext cx="453157" cy="453157"/>
            <a:chOff x="9154591" y="4807946"/>
            <a:chExt cx="453157" cy="453157"/>
          </a:xfrm>
        </p:grpSpPr>
        <p:pic>
          <p:nvPicPr>
            <p:cNvPr id="64" name="Picture 6" descr="Docs - Free edit tools icons">
              <a:extLst>
                <a:ext uri="{FF2B5EF4-FFF2-40B4-BE49-F238E27FC236}">
                  <a16:creationId xmlns:a16="http://schemas.microsoft.com/office/drawing/2014/main" id="{896DBEA1-51D8-427E-8323-0AB24098EF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DB89833B-4BB0-44F4-A59E-DC23CCFBE4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5D848F45-6EC5-4CC8-98D8-1E7E17765538}"/>
              </a:ext>
            </a:extLst>
          </p:cNvPr>
          <p:cNvSpPr txBox="1"/>
          <p:nvPr/>
        </p:nvSpPr>
        <p:spPr>
          <a:xfrm rot="21413394">
            <a:off x="6457405" y="9097186"/>
            <a:ext cx="1717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0D0FA91-64A3-4216-9338-64C56EEAAF1D}"/>
              </a:ext>
            </a:extLst>
          </p:cNvPr>
          <p:cNvCxnSpPr>
            <a:cxnSpLocks/>
          </p:cNvCxnSpPr>
          <p:nvPr/>
        </p:nvCxnSpPr>
        <p:spPr>
          <a:xfrm flipH="1">
            <a:off x="5550179" y="9303646"/>
            <a:ext cx="4074422" cy="1862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4" descr="Free Clipart: Web server | lyte">
            <a:extLst>
              <a:ext uri="{FF2B5EF4-FFF2-40B4-BE49-F238E27FC236}">
                <a16:creationId xmlns:a16="http://schemas.microsoft.com/office/drawing/2014/main" id="{7DE285BD-47B9-44A7-8857-1DD932E55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78" y="2375958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ADCE5777-2709-4049-A584-F2A6BE1B1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430" y="3366535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07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4" grpId="0"/>
      <p:bldP spid="26" grpId="0"/>
      <p:bldP spid="41" grpId="0"/>
      <p:bldP spid="44" grpId="0"/>
      <p:bldP spid="47" grpId="0"/>
      <p:bldP spid="49" grpId="0"/>
      <p:bldP spid="56" grpId="0"/>
      <p:bldP spid="59" grpId="0"/>
      <p:bldP spid="61" grpId="0"/>
      <p:bldP spid="6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Cookies Vs. 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2FF07FB-BC92-41D1-AE62-A9F62580EC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17872"/>
              </p:ext>
            </p:extLst>
          </p:nvPr>
        </p:nvGraphicFramePr>
        <p:xfrm>
          <a:off x="987195" y="2781300"/>
          <a:ext cx="15398496" cy="4316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93035">
                  <a:extLst>
                    <a:ext uri="{9D8B030D-6E8A-4147-A177-3AD203B41FA5}">
                      <a16:colId xmlns:a16="http://schemas.microsoft.com/office/drawing/2014/main" val="655830317"/>
                    </a:ext>
                  </a:extLst>
                </a:gridCol>
                <a:gridCol w="8005461">
                  <a:extLst>
                    <a:ext uri="{9D8B030D-6E8A-4147-A177-3AD203B41FA5}">
                      <a16:colId xmlns:a16="http://schemas.microsoft.com/office/drawing/2014/main" val="2083317820"/>
                    </a:ext>
                  </a:extLst>
                </a:gridCol>
              </a:tblGrid>
              <a:tr h="94750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Cookies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2209202"/>
                  </a:ext>
                </a:extLst>
              </a:tr>
              <a:tr h="140371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Cookie is used to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store information 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to track different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characteristics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related to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user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Cache is used to make the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loading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of web pages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faster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034950"/>
                  </a:ext>
                </a:extLst>
              </a:tr>
              <a:tr h="982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Cookies stores information such as user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preferences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Cache will keep resource files such as audio, video or any type of files.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102762"/>
                  </a:ext>
                </a:extLst>
              </a:tr>
              <a:tr h="9825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Cookies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expire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after some time.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Cache is kept in the client’s machine until they are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removed manually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by the user or </a:t>
                      </a:r>
                      <a:r>
                        <a:rPr lang="en-US" b="1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expires</a:t>
                      </a:r>
                      <a:r>
                        <a:rPr lang="en-US" dirty="0">
                          <a:solidFill>
                            <a:schemeClr val="tx2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after a certain period, if no one requested.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162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830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487206" y="269742"/>
            <a:ext cx="6498344" cy="9747516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16498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89656" y="269742"/>
            <a:ext cx="6498344" cy="9747516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3915" r="-81225"/>
              </a:stretch>
            </a:blip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flipH="1">
            <a:off x="13327314" y="4944385"/>
            <a:ext cx="4960686" cy="535350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3169888"/>
            <a:ext cx="7363108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2. DNS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7800" y="4762500"/>
            <a:ext cx="7363108" cy="11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3500" dirty="0">
                <a:solidFill>
                  <a:srgbClr val="FFFFFF"/>
                </a:solidFill>
                <a:latin typeface="Bitter"/>
              </a:rPr>
              <a:t>Iterative Query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tter"/>
                <a:ea typeface="+mn-ea"/>
                <a:cs typeface="+mn-cs"/>
              </a:rPr>
              <a:t>Recursive Query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175154" y="2022613"/>
            <a:ext cx="780746" cy="7807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01927" y="2022613"/>
            <a:ext cx="780746" cy="7807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022613"/>
            <a:ext cx="780746" cy="78074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387445" y="-1497366"/>
            <a:ext cx="3220142" cy="2994732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185762-12A0-4A3C-83A6-C6120952E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1F497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40000"/>
                  <a:lumOff val="6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DNS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The Domain Name System (DNS) is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phonebook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of the Internet. 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Humans access information online through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domain names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, like facebook.com or instagram.com. Web browsers interact through Internet Protocol (IP) addresses. 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DNS translates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domain names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to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IP addresses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so browsers can load Internet resources.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9C052D-6674-4BED-B062-7892D68F1F21}"/>
              </a:ext>
            </a:extLst>
          </p:cNvPr>
          <p:cNvGrpSpPr/>
          <p:nvPr/>
        </p:nvGrpSpPr>
        <p:grpSpPr>
          <a:xfrm>
            <a:off x="7477848" y="6057900"/>
            <a:ext cx="5247552" cy="3134874"/>
            <a:chOff x="1047026" y="2569452"/>
            <a:chExt cx="2845663" cy="169999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AB9518E-7AFC-4CFB-87C9-9FDA7688F6FC}"/>
                </a:ext>
              </a:extLst>
            </p:cNvPr>
            <p:cNvGrpSpPr/>
            <p:nvPr/>
          </p:nvGrpSpPr>
          <p:grpSpPr>
            <a:xfrm>
              <a:off x="1047026" y="2569452"/>
              <a:ext cx="2834640" cy="400473"/>
              <a:chOff x="0" y="2008"/>
              <a:chExt cx="5027065" cy="400473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7FFD1B1-AEFB-4D56-BDC4-BB7571254E6F}"/>
                  </a:ext>
                </a:extLst>
              </p:cNvPr>
              <p:cNvSpPr/>
              <p:nvPr/>
            </p:nvSpPr>
            <p:spPr>
              <a:xfrm>
                <a:off x="0" y="2008"/>
                <a:ext cx="5027065" cy="400473"/>
              </a:xfrm>
              <a:prstGeom prst="roundRect">
                <a:avLst/>
              </a:prstGeom>
              <a:solidFill>
                <a:srgbClr val="4BACC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6" name="Rectangle: Rounded Corners 4">
                <a:extLst>
                  <a:ext uri="{FF2B5EF4-FFF2-40B4-BE49-F238E27FC236}">
                    <a16:creationId xmlns:a16="http://schemas.microsoft.com/office/drawing/2014/main" id="{8A43E5A9-9B03-4F00-A18A-85CFA4918670}"/>
                  </a:ext>
                </a:extLst>
              </p:cNvPr>
              <p:cNvSpPr txBox="1"/>
              <p:nvPr/>
            </p:nvSpPr>
            <p:spPr>
              <a:xfrm>
                <a:off x="19549" y="21557"/>
                <a:ext cx="4987968" cy="3613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8620" tIns="168620" rIns="168620" bIns="168620" numCol="1" spcCol="1270" anchor="ctr" anchorCtr="0">
                <a:noAutofit/>
              </a:bodyPr>
              <a:lstStyle/>
              <a:p>
                <a:pPr algn="ctr" defTabSz="196728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dirty="0">
                    <a:solidFill>
                      <a:schemeClr val="tx2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Application Layer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67B12F0-EABF-4E87-944C-CB7BDED6D5BA}"/>
                </a:ext>
              </a:extLst>
            </p:cNvPr>
            <p:cNvGrpSpPr/>
            <p:nvPr/>
          </p:nvGrpSpPr>
          <p:grpSpPr>
            <a:xfrm>
              <a:off x="1058049" y="3009022"/>
              <a:ext cx="2834640" cy="400473"/>
              <a:chOff x="0" y="1233002"/>
              <a:chExt cx="5027065" cy="400473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F7E7432-E4B0-4FEC-9C87-2C37D3257A24}"/>
                  </a:ext>
                </a:extLst>
              </p:cNvPr>
              <p:cNvSpPr/>
              <p:nvPr/>
            </p:nvSpPr>
            <p:spPr>
              <a:xfrm>
                <a:off x="0" y="1233002"/>
                <a:ext cx="5027065" cy="400473"/>
              </a:xfrm>
              <a:prstGeom prst="roundRect">
                <a:avLst/>
              </a:prstGeom>
              <a:solidFill>
                <a:srgbClr val="60E14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-4966938"/>
                  <a:satOff val="19906"/>
                  <a:lumOff val="4314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2" name="Rectangle: Rounded Corners 10">
                <a:extLst>
                  <a:ext uri="{FF2B5EF4-FFF2-40B4-BE49-F238E27FC236}">
                    <a16:creationId xmlns:a16="http://schemas.microsoft.com/office/drawing/2014/main" id="{3AC67157-2609-44B3-B71A-301A4B893D16}"/>
                  </a:ext>
                </a:extLst>
              </p:cNvPr>
              <p:cNvSpPr txBox="1"/>
              <p:nvPr/>
            </p:nvSpPr>
            <p:spPr>
              <a:xfrm>
                <a:off x="19549" y="1252551"/>
                <a:ext cx="4987967" cy="3613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8620" tIns="168620" rIns="168620" bIns="168620" numCol="1" spcCol="1270" anchor="ctr" anchorCtr="0">
                <a:noAutofit/>
              </a:bodyPr>
              <a:lstStyle/>
              <a:p>
                <a:pPr algn="ctr" defTabSz="196728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dirty="0">
                    <a:solidFill>
                      <a:schemeClr val="tx2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Transport Layer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EF4BE05-9D21-492F-91CE-BB5C9BF2D334}"/>
                </a:ext>
              </a:extLst>
            </p:cNvPr>
            <p:cNvGrpSpPr/>
            <p:nvPr/>
          </p:nvGrpSpPr>
          <p:grpSpPr>
            <a:xfrm>
              <a:off x="1058049" y="3439452"/>
              <a:ext cx="2834640" cy="400473"/>
              <a:chOff x="0" y="1643334"/>
              <a:chExt cx="5027065" cy="400473"/>
            </a:xfrm>
          </p:grpSpPr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CE905447-1872-45FE-B51A-29B99EB11B57}"/>
                  </a:ext>
                </a:extLst>
              </p:cNvPr>
              <p:cNvSpPr/>
              <p:nvPr/>
            </p:nvSpPr>
            <p:spPr>
              <a:xfrm>
                <a:off x="0" y="1643334"/>
                <a:ext cx="5027065" cy="400473"/>
              </a:xfrm>
              <a:prstGeom prst="roundRect">
                <a:avLst/>
              </a:prstGeom>
              <a:solidFill>
                <a:srgbClr val="ACE94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-6622584"/>
                  <a:satOff val="26541"/>
                  <a:lumOff val="575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0" name="Rectangle: Rounded Corners 12">
                <a:extLst>
                  <a:ext uri="{FF2B5EF4-FFF2-40B4-BE49-F238E27FC236}">
                    <a16:creationId xmlns:a16="http://schemas.microsoft.com/office/drawing/2014/main" id="{8793D1DB-8148-439A-86BD-FF0E198F5E90}"/>
                  </a:ext>
                </a:extLst>
              </p:cNvPr>
              <p:cNvSpPr txBox="1"/>
              <p:nvPr/>
            </p:nvSpPr>
            <p:spPr>
              <a:xfrm>
                <a:off x="19549" y="1662883"/>
                <a:ext cx="4987968" cy="3613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8620" tIns="168620" rIns="168620" bIns="168620" numCol="1" spcCol="1270" anchor="ctr" anchorCtr="0">
                <a:noAutofit/>
              </a:bodyPr>
              <a:lstStyle/>
              <a:p>
                <a:pPr algn="ctr" defTabSz="196728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dirty="0">
                    <a:solidFill>
                      <a:schemeClr val="tx2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Internet Layer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2FCE253-BD64-4C1B-B88E-9631790D03FD}"/>
                </a:ext>
              </a:extLst>
            </p:cNvPr>
            <p:cNvGrpSpPr/>
            <p:nvPr/>
          </p:nvGrpSpPr>
          <p:grpSpPr>
            <a:xfrm>
              <a:off x="1058049" y="3868971"/>
              <a:ext cx="2834640" cy="400473"/>
              <a:chOff x="0" y="2053665"/>
              <a:chExt cx="5027065" cy="400473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9F5FA413-08EE-434F-B325-FB9AA62A082B}"/>
                  </a:ext>
                </a:extLst>
              </p:cNvPr>
              <p:cNvSpPr/>
              <p:nvPr/>
            </p:nvSpPr>
            <p:spPr>
              <a:xfrm>
                <a:off x="0" y="2053665"/>
                <a:ext cx="5027065" cy="400473"/>
              </a:xfrm>
              <a:prstGeom prst="roundRect">
                <a:avLst/>
              </a:prstGeom>
              <a:solidFill>
                <a:srgbClr val="F0E146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5">
                  <a:hueOff val="-8278230"/>
                  <a:satOff val="33176"/>
                  <a:lumOff val="719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8" name="Rectangle: Rounded Corners 14">
                <a:extLst>
                  <a:ext uri="{FF2B5EF4-FFF2-40B4-BE49-F238E27FC236}">
                    <a16:creationId xmlns:a16="http://schemas.microsoft.com/office/drawing/2014/main" id="{15CE6ACD-362B-4EA4-B672-74B099FF0ECD}"/>
                  </a:ext>
                </a:extLst>
              </p:cNvPr>
              <p:cNvSpPr txBox="1"/>
              <p:nvPr/>
            </p:nvSpPr>
            <p:spPr>
              <a:xfrm>
                <a:off x="19549" y="2073214"/>
                <a:ext cx="4987967" cy="3613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68620" tIns="168620" rIns="168620" bIns="168620" numCol="1" spcCol="1270" anchor="ctr" anchorCtr="0">
                <a:noAutofit/>
              </a:bodyPr>
              <a:lstStyle/>
              <a:p>
                <a:pPr algn="ctr" defTabSz="196728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800" dirty="0">
                    <a:solidFill>
                      <a:schemeClr val="tx2"/>
                    </a:solidFill>
                    <a:latin typeface="Poppins" panose="00000500000000000000" pitchFamily="2" charset="0"/>
                    <a:cs typeface="Poppins" panose="00000500000000000000" pitchFamily="2" charset="0"/>
                  </a:rPr>
                  <a:t>Network Interface</a:t>
                </a:r>
              </a:p>
            </p:txBody>
          </p:sp>
        </p:grp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47E605-311B-4662-B294-ECD6D7831064}"/>
              </a:ext>
            </a:extLst>
          </p:cNvPr>
          <p:cNvCxnSpPr/>
          <p:nvPr/>
        </p:nvCxnSpPr>
        <p:spPr>
          <a:xfrm>
            <a:off x="2932806" y="5581505"/>
            <a:ext cx="0" cy="4065628"/>
          </a:xfrm>
          <a:prstGeom prst="straightConnector1">
            <a:avLst/>
          </a:prstGeom>
          <a:ln w="38100">
            <a:solidFill>
              <a:srgbClr val="216A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140A9D7-5923-4C72-8F88-EA5C112D050C}"/>
              </a:ext>
            </a:extLst>
          </p:cNvPr>
          <p:cNvSpPr txBox="1"/>
          <p:nvPr/>
        </p:nvSpPr>
        <p:spPr>
          <a:xfrm rot="5400000">
            <a:off x="2074808" y="6970328"/>
            <a:ext cx="2257669" cy="603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19" dirty="0">
                <a:solidFill>
                  <a:srgbClr val="216AD9"/>
                </a:solidFill>
              </a:rPr>
              <a:t>Encapsulate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CA7DCD7-484E-43EF-B660-9868074DFE98}"/>
              </a:ext>
            </a:extLst>
          </p:cNvPr>
          <p:cNvSpPr/>
          <p:nvPr/>
        </p:nvSpPr>
        <p:spPr>
          <a:xfrm>
            <a:off x="6248400" y="6145551"/>
            <a:ext cx="880810" cy="563190"/>
          </a:xfrm>
          <a:prstGeom prst="rect">
            <a:avLst/>
          </a:prstGeom>
          <a:solidFill>
            <a:srgbClr val="4BAC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19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3D88E48-84C6-43EA-8FB9-A3525071E71F}"/>
              </a:ext>
            </a:extLst>
          </p:cNvPr>
          <p:cNvSpPr/>
          <p:nvPr/>
        </p:nvSpPr>
        <p:spPr>
          <a:xfrm>
            <a:off x="4702187" y="7749037"/>
            <a:ext cx="799434" cy="563190"/>
          </a:xfrm>
          <a:prstGeom prst="rect">
            <a:avLst/>
          </a:prstGeom>
          <a:solidFill>
            <a:srgbClr val="ACE9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IP</a:t>
            </a:r>
          </a:p>
          <a:p>
            <a:pPr algn="ctr"/>
            <a:r>
              <a:rPr lang="en-US" sz="11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SRC  </a:t>
            </a:r>
            <a:r>
              <a:rPr lang="en-US" sz="11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DST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7DE8E27-125B-429E-B17F-40C520BE442B}"/>
              </a:ext>
            </a:extLst>
          </p:cNvPr>
          <p:cNvSpPr txBox="1"/>
          <p:nvPr/>
        </p:nvSpPr>
        <p:spPr>
          <a:xfrm>
            <a:off x="5505889" y="624248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202EB8A-249B-440D-9F34-A31CD08EB34E}"/>
              </a:ext>
            </a:extLst>
          </p:cNvPr>
          <p:cNvSpPr txBox="1"/>
          <p:nvPr/>
        </p:nvSpPr>
        <p:spPr>
          <a:xfrm>
            <a:off x="4202392" y="708018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Segment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DF857C-7069-48D9-B150-605D5722A1B7}"/>
              </a:ext>
            </a:extLst>
          </p:cNvPr>
          <p:cNvSpPr/>
          <p:nvPr/>
        </p:nvSpPr>
        <p:spPr>
          <a:xfrm>
            <a:off x="5509570" y="6953408"/>
            <a:ext cx="706123" cy="563190"/>
          </a:xfrm>
          <a:prstGeom prst="rect">
            <a:avLst/>
          </a:prstGeom>
          <a:solidFill>
            <a:srgbClr val="60E1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Port #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</a:t>
            </a:r>
            <a:endParaRPr lang="en-US" sz="24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865BA9-0C15-4CBD-B52D-5A64E8B4FA07}"/>
              </a:ext>
            </a:extLst>
          </p:cNvPr>
          <p:cNvSpPr/>
          <p:nvPr/>
        </p:nvSpPr>
        <p:spPr>
          <a:xfrm>
            <a:off x="6242162" y="6953408"/>
            <a:ext cx="880810" cy="563190"/>
          </a:xfrm>
          <a:prstGeom prst="rect">
            <a:avLst/>
          </a:prstGeom>
          <a:solidFill>
            <a:srgbClr val="4BAC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19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CAB5DE-BB0E-411B-9772-FC9952C8EB02}"/>
              </a:ext>
            </a:extLst>
          </p:cNvPr>
          <p:cNvSpPr/>
          <p:nvPr/>
        </p:nvSpPr>
        <p:spPr>
          <a:xfrm>
            <a:off x="5521949" y="7761692"/>
            <a:ext cx="706123" cy="563190"/>
          </a:xfrm>
          <a:prstGeom prst="rect">
            <a:avLst/>
          </a:prstGeom>
          <a:solidFill>
            <a:srgbClr val="60E14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Port #</a:t>
            </a:r>
          </a:p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80</a:t>
            </a:r>
            <a:endParaRPr lang="en-US" sz="24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FD95ED2-257B-4CF2-A3BF-231E855AAF2D}"/>
              </a:ext>
            </a:extLst>
          </p:cNvPr>
          <p:cNvSpPr/>
          <p:nvPr/>
        </p:nvSpPr>
        <p:spPr>
          <a:xfrm>
            <a:off x="6248400" y="7761692"/>
            <a:ext cx="880810" cy="563190"/>
          </a:xfrm>
          <a:prstGeom prst="rect">
            <a:avLst/>
          </a:prstGeom>
          <a:solidFill>
            <a:srgbClr val="4BACC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19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81B69B4-88DB-4584-A88B-0D72158A68B9}"/>
              </a:ext>
            </a:extLst>
          </p:cNvPr>
          <p:cNvSpPr txBox="1"/>
          <p:nvPr/>
        </p:nvSpPr>
        <p:spPr>
          <a:xfrm>
            <a:off x="3552231" y="7845966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Packet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9A3D660-F307-4CD8-917F-FB55CCC4EFD4}"/>
              </a:ext>
            </a:extLst>
          </p:cNvPr>
          <p:cNvSpPr txBox="1"/>
          <p:nvPr/>
        </p:nvSpPr>
        <p:spPr>
          <a:xfrm>
            <a:off x="-22099" y="8490330"/>
            <a:ext cx="10908630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ctr" rtl="0">
              <a:spcBef>
                <a:spcPts val="100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tx2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IP SRC already known (DHCP)</a:t>
            </a:r>
          </a:p>
          <a:p>
            <a:pPr marL="171450" algn="ctr" rtl="0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IP DST unknown ??</a:t>
            </a:r>
          </a:p>
        </p:txBody>
      </p:sp>
      <p:pic>
        <p:nvPicPr>
          <p:cNvPr id="3074" name="Picture 2" descr="DNS server RGB color icon stock vector. Illustration of connection -  187270132">
            <a:extLst>
              <a:ext uri="{FF2B5EF4-FFF2-40B4-BE49-F238E27FC236}">
                <a16:creationId xmlns:a16="http://schemas.microsoft.com/office/drawing/2014/main" id="{667292D4-9D7B-4175-BCCC-E8F40A9DA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372163" y="5983234"/>
            <a:ext cx="1323240" cy="17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Desktop Computer Icon Vector Isolated Stock Illustration - Download Image  Now - Computer, Clip Art, Computer Keyboard - iStock">
            <a:extLst>
              <a:ext uri="{FF2B5EF4-FFF2-40B4-BE49-F238E27FC236}">
                <a16:creationId xmlns:a16="http://schemas.microsoft.com/office/drawing/2014/main" id="{1100015F-1505-47DF-B621-39F120DE2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25958" y="6002745"/>
            <a:ext cx="1724667" cy="16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DF3AE95-B431-4DD9-8358-7E3E911996A9}"/>
              </a:ext>
            </a:extLst>
          </p:cNvPr>
          <p:cNvSpPr txBox="1"/>
          <p:nvPr/>
        </p:nvSpPr>
        <p:spPr>
          <a:xfrm>
            <a:off x="13357872" y="5790183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CB6B298-7A63-4126-834E-838D38423F9E}"/>
              </a:ext>
            </a:extLst>
          </p:cNvPr>
          <p:cNvSpPr txBox="1"/>
          <p:nvPr/>
        </p:nvSpPr>
        <p:spPr>
          <a:xfrm>
            <a:off x="16120589" y="5739390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Server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7CEAC9A-F7A0-4285-BA47-B263A27D2EF6}"/>
              </a:ext>
            </a:extLst>
          </p:cNvPr>
          <p:cNvCxnSpPr>
            <a:cxnSpLocks/>
          </p:cNvCxnSpPr>
          <p:nvPr/>
        </p:nvCxnSpPr>
        <p:spPr>
          <a:xfrm flipH="1">
            <a:off x="14272394" y="7519331"/>
            <a:ext cx="0" cy="202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6AB23FD-A437-47F0-A75A-EBE32F4C85B7}"/>
              </a:ext>
            </a:extLst>
          </p:cNvPr>
          <p:cNvCxnSpPr/>
          <p:nvPr/>
        </p:nvCxnSpPr>
        <p:spPr>
          <a:xfrm flipH="1">
            <a:off x="16992600" y="7570933"/>
            <a:ext cx="0" cy="202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5AAA0B-D7F9-407C-9093-8627C246D76E}"/>
              </a:ext>
            </a:extLst>
          </p:cNvPr>
          <p:cNvCxnSpPr>
            <a:stCxn id="86" idx="2"/>
          </p:cNvCxnSpPr>
          <p:nvPr/>
        </p:nvCxnSpPr>
        <p:spPr>
          <a:xfrm>
            <a:off x="14288292" y="7614319"/>
            <a:ext cx="2704308" cy="424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D2BB249-E6A6-431E-A65C-E52DCC8771BC}"/>
              </a:ext>
            </a:extLst>
          </p:cNvPr>
          <p:cNvSpPr txBox="1"/>
          <p:nvPr/>
        </p:nvSpPr>
        <p:spPr>
          <a:xfrm rot="520805">
            <a:off x="14711141" y="7389022"/>
            <a:ext cx="1933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Query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What is the IP address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 www.facebook.com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AC9617F1-7262-4921-AABE-A332FE14BB6C}"/>
              </a:ext>
            </a:extLst>
          </p:cNvPr>
          <p:cNvCxnSpPr>
            <a:cxnSpLocks/>
          </p:cNvCxnSpPr>
          <p:nvPr/>
        </p:nvCxnSpPr>
        <p:spPr>
          <a:xfrm flipH="1">
            <a:off x="14285658" y="8040882"/>
            <a:ext cx="2706941" cy="39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7A1763D-59AA-4539-AC3E-EB422C108764}"/>
              </a:ext>
            </a:extLst>
          </p:cNvPr>
          <p:cNvSpPr txBox="1"/>
          <p:nvPr/>
        </p:nvSpPr>
        <p:spPr>
          <a:xfrm rot="21018538">
            <a:off x="14866748" y="8039786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Response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157.240.22.35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197085-EDB5-4248-AC00-239E5CE2716D}"/>
              </a:ext>
            </a:extLst>
          </p:cNvPr>
          <p:cNvSpPr txBox="1"/>
          <p:nvPr/>
        </p:nvSpPr>
        <p:spPr>
          <a:xfrm>
            <a:off x="-72415" y="9220815"/>
            <a:ext cx="109054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algn="ctr" rtl="0">
              <a:spcBef>
                <a:spcPts val="100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DNS Query needed.</a:t>
            </a:r>
          </a:p>
        </p:txBody>
      </p:sp>
    </p:spTree>
    <p:extLst>
      <p:ext uri="{BB962C8B-B14F-4D97-AF65-F5344CB8AC3E}">
        <p14:creationId xmlns:p14="http://schemas.microsoft.com/office/powerpoint/2010/main" val="142055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75" grpId="0"/>
      <p:bldP spid="80" grpId="0" animBg="1"/>
      <p:bldP spid="81" grpId="0" animBg="1"/>
      <p:bldP spid="82" grpId="0" animBg="1"/>
      <p:bldP spid="83" grpId="0" animBg="1"/>
      <p:bldP spid="84" grpId="0"/>
      <p:bldP spid="85" grpId="0"/>
      <p:bldP spid="87" grpId="0"/>
      <p:bldP spid="88" grpId="0"/>
      <p:bldP spid="97" grpId="0"/>
      <p:bldP spid="99" grpId="0"/>
      <p:bldP spid="10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DNS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DNS is an application-layer protocol.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Distributed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database implemented in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hierarchy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of many name servers.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6AD9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Why distributed not centralized?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ingle point of failure.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T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raffic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Volume.  (avoid congestions)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D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istant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centralized database. (less delay)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Maintenance: update huge data base.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6AD9"/>
                </a:solidFill>
                <a:effectLst/>
                <a:uLnTx/>
                <a:uFillTx/>
                <a:latin typeface="Poppins" panose="020B0502040204020203" pitchFamily="2" charset="0"/>
                <a:ea typeface="+mn-ea"/>
                <a:cs typeface="Poppins" panose="020B0502040204020203" pitchFamily="2" charset="0"/>
              </a:rPr>
              <a:t>Hierarchy Levels</a:t>
            </a:r>
          </a:p>
          <a:p>
            <a:pPr marL="514350" marR="0" lvl="0" indent="-5143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Root DSN Server.</a:t>
            </a:r>
          </a:p>
          <a:p>
            <a:pPr marL="514350" marR="0" lvl="0" indent="-5143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Top Level Domain (TLS) Servers.</a:t>
            </a:r>
          </a:p>
          <a:p>
            <a:pPr marL="514350" marR="0" lvl="0" indent="-5143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Authoritative Servers.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170" name="Picture 2" descr="Handshake, ENS and Decentralized Naming Services Explained | HackerNoon">
            <a:extLst>
              <a:ext uri="{FF2B5EF4-FFF2-40B4-BE49-F238E27FC236}">
                <a16:creationId xmlns:a16="http://schemas.microsoft.com/office/drawing/2014/main" id="{589716FA-1803-41AF-A40F-DF1CEDAD0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702" y="5043966"/>
            <a:ext cx="7486650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A09E645-88E3-4E36-A71C-A4E083FC31E2}"/>
              </a:ext>
            </a:extLst>
          </p:cNvPr>
          <p:cNvSpPr/>
          <p:nvPr/>
        </p:nvSpPr>
        <p:spPr>
          <a:xfrm>
            <a:off x="13716000" y="5753100"/>
            <a:ext cx="762000" cy="228600"/>
          </a:xfrm>
          <a:prstGeom prst="rect">
            <a:avLst/>
          </a:prstGeom>
          <a:solidFill>
            <a:srgbClr val="5C9BD4"/>
          </a:solidFill>
          <a:ln>
            <a:solidFill>
              <a:srgbClr val="5C9BD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latin typeface="Poppins" panose="00000500000000000000" pitchFamily="2" charset="0"/>
                <a:cs typeface="Poppins" panose="00000500000000000000" pitchFamily="2" charset="0"/>
              </a:rPr>
              <a:t>Root Server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FAAC7CB9-E69A-4DBB-B701-60882B143730}"/>
              </a:ext>
            </a:extLst>
          </p:cNvPr>
          <p:cNvSpPr/>
          <p:nvPr/>
        </p:nvSpPr>
        <p:spPr>
          <a:xfrm>
            <a:off x="9677400" y="6972300"/>
            <a:ext cx="76200" cy="1447800"/>
          </a:xfrm>
          <a:prstGeom prst="leftBrace">
            <a:avLst/>
          </a:prstGeom>
          <a:ln>
            <a:solidFill>
              <a:srgbClr val="CFE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C14887-3F53-43D6-A542-FC54134F5B68}"/>
              </a:ext>
            </a:extLst>
          </p:cNvPr>
          <p:cNvSpPr/>
          <p:nvPr/>
        </p:nvSpPr>
        <p:spPr>
          <a:xfrm>
            <a:off x="8714637" y="7429500"/>
            <a:ext cx="908661" cy="533400"/>
          </a:xfrm>
          <a:prstGeom prst="rect">
            <a:avLst/>
          </a:prstGeom>
          <a:solidFill>
            <a:srgbClr val="CFE4DB"/>
          </a:solidFill>
          <a:ln>
            <a:solidFill>
              <a:srgbClr val="EAF3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Authoritative Servers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695B0B-6BF6-4E31-B1BB-132A73E90FB6}"/>
              </a:ext>
            </a:extLst>
          </p:cNvPr>
          <p:cNvCxnSpPr/>
          <p:nvPr/>
        </p:nvCxnSpPr>
        <p:spPr>
          <a:xfrm>
            <a:off x="17830800" y="5129691"/>
            <a:ext cx="0" cy="3200400"/>
          </a:xfrm>
          <a:prstGeom prst="straightConnector1">
            <a:avLst/>
          </a:prstGeom>
          <a:ln w="38100">
            <a:solidFill>
              <a:srgbClr val="216A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87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DNS Services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Hostname-to-IP-address translation.</a:t>
            </a:r>
          </a:p>
          <a:p>
            <a:pPr lvl="0" algn="just"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lvl="0" algn="just"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lvl="0" algn="just"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Host Aliasing</a:t>
            </a:r>
          </a:p>
          <a:p>
            <a:pPr lvl="1" algn="just"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Alias names “Familiar” 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  <a:hlinkClick r:id="rId4"/>
              </a:rPr>
              <a:t>www.facebook.com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</a:t>
            </a:r>
          </a:p>
          <a:p>
            <a:pPr lvl="1" algn="just"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Canonical Real Names 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  <a:hlinkClick r:id="rId5"/>
              </a:rPr>
              <a:t>www.east-coast.facebook.com</a:t>
            </a: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lvl="0" algn="just"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Load Distribution</a:t>
            </a:r>
          </a:p>
          <a:p>
            <a:pPr lvl="1" algn="just"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Replicated Web servers: set of IP addresses for one canonical name.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Once local DNS server learns mapping, it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caches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mapping.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Cache entries expire after some time (timeout often 48 hours).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TLD servers typically cached in local name servers, thus root name servers not often visited.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745C9B27-D622-4057-ABF4-D50BB31A9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04234"/>
              </p:ext>
            </p:extLst>
          </p:nvPr>
        </p:nvGraphicFramePr>
        <p:xfrm>
          <a:off x="1600200" y="2476500"/>
          <a:ext cx="6352858" cy="818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3818">
                  <a:extLst>
                    <a:ext uri="{9D8B030D-6E8A-4147-A177-3AD203B41FA5}">
                      <a16:colId xmlns:a16="http://schemas.microsoft.com/office/drawing/2014/main" val="3840528530"/>
                    </a:ext>
                  </a:extLst>
                </a:gridCol>
                <a:gridCol w="3749040">
                  <a:extLst>
                    <a:ext uri="{9D8B030D-6E8A-4147-A177-3AD203B41FA5}">
                      <a16:colId xmlns:a16="http://schemas.microsoft.com/office/drawing/2014/main" val="781939935"/>
                    </a:ext>
                  </a:extLst>
                </a:gridCol>
              </a:tblGrid>
              <a:tr h="40920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1044503"/>
                  </a:ext>
                </a:extLst>
              </a:tr>
              <a:tr h="409205">
                <a:tc>
                  <a:txBody>
                    <a:bodyPr/>
                    <a:lstStyle/>
                    <a:p>
                      <a:pPr algn="ctr"/>
                      <a:r>
                        <a:rPr lang="en-US" sz="1800" kern="0" dirty="0">
                          <a:solidFill>
                            <a:schemeClr val="tx2"/>
                          </a:solidFill>
                          <a:latin typeface="Poppins" panose="020B0502040204020203" pitchFamily="2" charset="0"/>
                          <a:cs typeface="Poppins" panose="020B0502040204020203" pitchFamily="2" charset="0"/>
                        </a:rPr>
                        <a:t> </a:t>
                      </a:r>
                      <a:r>
                        <a:rPr lang="en-US" sz="1800" kern="0" dirty="0">
                          <a:solidFill>
                            <a:schemeClr val="tx2"/>
                          </a:solidFill>
                          <a:latin typeface="Poppins" panose="020B0502040204020203" pitchFamily="2" charset="0"/>
                          <a:cs typeface="Poppins" panose="020B0502040204020203" pitchFamily="2" charset="0"/>
                          <a:hlinkClick r:id="rId4"/>
                        </a:rPr>
                        <a:t>www.facebook.com</a:t>
                      </a:r>
                      <a:r>
                        <a:rPr lang="en-US" sz="1800" kern="0" dirty="0">
                          <a:solidFill>
                            <a:schemeClr val="tx2"/>
                          </a:solidFill>
                          <a:latin typeface="Poppins" panose="020B0502040204020203" pitchFamily="2" charset="0"/>
                          <a:cs typeface="Poppins" panose="020B0502040204020203" pitchFamily="2" charset="0"/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157.240.22.35</a:t>
                      </a:r>
                      <a:endParaRPr lang="en-US" sz="1800" kern="0" dirty="0">
                        <a:solidFill>
                          <a:schemeClr val="tx2"/>
                        </a:solidFill>
                        <a:latin typeface="Poppins" panose="020B0502040204020203" pitchFamily="2" charset="0"/>
                        <a:cs typeface="Poppins" panose="020B0502040204020203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0854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1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DNS Iterative Query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4F3454-1890-4AD8-98CC-00E120CC7EFC}"/>
              </a:ext>
            </a:extLst>
          </p:cNvPr>
          <p:cNvGrpSpPr/>
          <p:nvPr/>
        </p:nvGrpSpPr>
        <p:grpSpPr>
          <a:xfrm>
            <a:off x="1984967" y="4076700"/>
            <a:ext cx="2514600" cy="2600693"/>
            <a:chOff x="3505200" y="1903120"/>
            <a:chExt cx="2514600" cy="2600693"/>
          </a:xfrm>
        </p:grpSpPr>
        <p:pic>
          <p:nvPicPr>
            <p:cNvPr id="8" name="Picture 2" descr="Desktop Computer Icon Vector Isolated Stock Illustration - Download Image  Now - Computer, Clip Art, Computer Keyboard - iStock">
              <a:extLst>
                <a:ext uri="{FF2B5EF4-FFF2-40B4-BE49-F238E27FC236}">
                  <a16:creationId xmlns:a16="http://schemas.microsoft.com/office/drawing/2014/main" id="{EE987FC7-0764-4F33-9E4D-F40ABE034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05200" y="2154105"/>
              <a:ext cx="2514600" cy="2349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D391E-A487-4A00-BBD1-151376A45DCF}"/>
                </a:ext>
              </a:extLst>
            </p:cNvPr>
            <p:cNvSpPr txBox="1"/>
            <p:nvPr/>
          </p:nvSpPr>
          <p:spPr>
            <a:xfrm>
              <a:off x="3810000" y="190312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Computer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1CB63B-C10D-45DB-A0E1-FDD9B34AFA6F}"/>
              </a:ext>
            </a:extLst>
          </p:cNvPr>
          <p:cNvGrpSpPr/>
          <p:nvPr/>
        </p:nvGrpSpPr>
        <p:grpSpPr>
          <a:xfrm>
            <a:off x="7750572" y="4112371"/>
            <a:ext cx="2514600" cy="2197548"/>
            <a:chOff x="8058952" y="2087533"/>
            <a:chExt cx="2514600" cy="2197548"/>
          </a:xfrm>
        </p:grpSpPr>
        <p:pic>
          <p:nvPicPr>
            <p:cNvPr id="7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2A7140A3-4724-4B65-A867-6C03894736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D983FA-CB6D-417B-9127-179B4D35367F}"/>
                </a:ext>
              </a:extLst>
            </p:cNvPr>
            <p:cNvSpPr txBox="1"/>
            <p:nvPr/>
          </p:nvSpPr>
          <p:spPr>
            <a:xfrm>
              <a:off x="8058952" y="2087533"/>
              <a:ext cx="2514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Local Name Server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5FB89C-4E4C-42A3-B084-F8D6FB4EE092}"/>
              </a:ext>
            </a:extLst>
          </p:cNvPr>
          <p:cNvGrpSpPr/>
          <p:nvPr/>
        </p:nvGrpSpPr>
        <p:grpSpPr>
          <a:xfrm>
            <a:off x="8256956" y="7724620"/>
            <a:ext cx="1744021" cy="2240176"/>
            <a:chOff x="13038779" y="2068181"/>
            <a:chExt cx="1744021" cy="22401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0A28FF-8C3E-452E-9E1A-00CF10C08C00}"/>
                </a:ext>
              </a:extLst>
            </p:cNvPr>
            <p:cNvSpPr txBox="1"/>
            <p:nvPr/>
          </p:nvSpPr>
          <p:spPr>
            <a:xfrm>
              <a:off x="13038779" y="2068181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FB Server</a:t>
              </a:r>
            </a:p>
          </p:txBody>
        </p:sp>
        <p:pic>
          <p:nvPicPr>
            <p:cNvPr id="12" name="Picture 4" descr="Free Clipart: Web server | lyte">
              <a:extLst>
                <a:ext uri="{FF2B5EF4-FFF2-40B4-BE49-F238E27FC236}">
                  <a16:creationId xmlns:a16="http://schemas.microsoft.com/office/drawing/2014/main" id="{52A10560-9DA9-4F7C-AE6B-2CD83FC6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4078" y="2375958"/>
              <a:ext cx="1608722" cy="193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6B0A66F9-52F3-47C9-9E49-FEFE5AED9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430" y="3366535"/>
              <a:ext cx="363540" cy="36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D509A7-B7B5-4733-92AF-656EAD88BBE7}"/>
              </a:ext>
            </a:extLst>
          </p:cNvPr>
          <p:cNvGrpSpPr/>
          <p:nvPr/>
        </p:nvGrpSpPr>
        <p:grpSpPr>
          <a:xfrm>
            <a:off x="13150777" y="1682974"/>
            <a:ext cx="1744021" cy="2216901"/>
            <a:chOff x="8394188" y="2068180"/>
            <a:chExt cx="1744021" cy="2216901"/>
          </a:xfrm>
        </p:grpSpPr>
        <p:pic>
          <p:nvPicPr>
            <p:cNvPr id="18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A6AD9BE0-11AD-4DBC-9C2E-4C554D761A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1D6F5D-7579-4A86-8018-796EE64164F0}"/>
                </a:ext>
              </a:extLst>
            </p:cNvPr>
            <p:cNvSpPr txBox="1"/>
            <p:nvPr/>
          </p:nvSpPr>
          <p:spPr>
            <a:xfrm>
              <a:off x="8394188" y="206818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Root DNS Server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A94A2F-0214-4FB5-8427-3AB02528318B}"/>
              </a:ext>
            </a:extLst>
          </p:cNvPr>
          <p:cNvGrpSpPr/>
          <p:nvPr/>
        </p:nvGrpSpPr>
        <p:grpSpPr>
          <a:xfrm>
            <a:off x="13182660" y="4390834"/>
            <a:ext cx="1744021" cy="2216901"/>
            <a:chOff x="8394188" y="2068180"/>
            <a:chExt cx="1744021" cy="2216901"/>
          </a:xfrm>
        </p:grpSpPr>
        <p:pic>
          <p:nvPicPr>
            <p:cNvPr id="21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1D54C95F-89E8-4AF2-92C4-8063B5FE9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285EAF-B98B-4A02-9660-F274CA2FD73A}"/>
                </a:ext>
              </a:extLst>
            </p:cNvPr>
            <p:cNvSpPr txBox="1"/>
            <p:nvPr/>
          </p:nvSpPr>
          <p:spPr>
            <a:xfrm>
              <a:off x="8394188" y="206818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TLD DNS Server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511DD6-C864-437E-9495-F905F25E3671}"/>
              </a:ext>
            </a:extLst>
          </p:cNvPr>
          <p:cNvGrpSpPr/>
          <p:nvPr/>
        </p:nvGrpSpPr>
        <p:grpSpPr>
          <a:xfrm>
            <a:off x="13182660" y="6929926"/>
            <a:ext cx="1744021" cy="2385669"/>
            <a:chOff x="8394188" y="1899412"/>
            <a:chExt cx="1744021" cy="2385669"/>
          </a:xfrm>
        </p:grpSpPr>
        <p:pic>
          <p:nvPicPr>
            <p:cNvPr id="24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C84B7579-C063-452B-8615-3997D9B67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FB8B3-C4E4-409E-AB38-055F7EE6A37C}"/>
                </a:ext>
              </a:extLst>
            </p:cNvPr>
            <p:cNvSpPr txBox="1"/>
            <p:nvPr/>
          </p:nvSpPr>
          <p:spPr>
            <a:xfrm>
              <a:off x="8394188" y="1899412"/>
              <a:ext cx="17440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Authoritative DNS Server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D22381-20E2-4910-BD6F-A281F31A12EB}"/>
              </a:ext>
            </a:extLst>
          </p:cNvPr>
          <p:cNvCxnSpPr/>
          <p:nvPr/>
        </p:nvCxnSpPr>
        <p:spPr>
          <a:xfrm>
            <a:off x="5488632" y="5265122"/>
            <a:ext cx="2437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9CD85C-BBC8-402F-B036-9DEF9ADF1189}"/>
              </a:ext>
            </a:extLst>
          </p:cNvPr>
          <p:cNvSpPr txBox="1"/>
          <p:nvPr/>
        </p:nvSpPr>
        <p:spPr>
          <a:xfrm>
            <a:off x="5996466" y="492656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Query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14A247-85FC-47EF-8569-32265DE74A44}"/>
              </a:ext>
            </a:extLst>
          </p:cNvPr>
          <p:cNvCxnSpPr>
            <a:cxnSpLocks/>
          </p:cNvCxnSpPr>
          <p:nvPr/>
        </p:nvCxnSpPr>
        <p:spPr>
          <a:xfrm flipV="1">
            <a:off x="9799393" y="2590387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D8892-4E67-4559-A215-4A06126E4369}"/>
              </a:ext>
            </a:extLst>
          </p:cNvPr>
          <p:cNvCxnSpPr>
            <a:cxnSpLocks/>
          </p:cNvCxnSpPr>
          <p:nvPr/>
        </p:nvCxnSpPr>
        <p:spPr>
          <a:xfrm flipH="1">
            <a:off x="9951793" y="2742787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15B6EB-67D0-4DEC-B27A-980EAEF59C3B}"/>
              </a:ext>
            </a:extLst>
          </p:cNvPr>
          <p:cNvCxnSpPr>
            <a:cxnSpLocks/>
          </p:cNvCxnSpPr>
          <p:nvPr/>
        </p:nvCxnSpPr>
        <p:spPr>
          <a:xfrm>
            <a:off x="9944075" y="5254511"/>
            <a:ext cx="306013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432BC0D-0817-465C-9D9B-6C3990D53F1B}"/>
              </a:ext>
            </a:extLst>
          </p:cNvPr>
          <p:cNvCxnSpPr>
            <a:cxnSpLocks/>
          </p:cNvCxnSpPr>
          <p:nvPr/>
        </p:nvCxnSpPr>
        <p:spPr>
          <a:xfrm flipH="1" flipV="1">
            <a:off x="9876296" y="5492665"/>
            <a:ext cx="30540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1B42A8-9EC7-4DC7-8198-352827E90C47}"/>
              </a:ext>
            </a:extLst>
          </p:cNvPr>
          <p:cNvCxnSpPr>
            <a:cxnSpLocks/>
          </p:cNvCxnSpPr>
          <p:nvPr/>
        </p:nvCxnSpPr>
        <p:spPr>
          <a:xfrm flipH="1" flipV="1">
            <a:off x="9841092" y="6352547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8C1EEE-7ED0-4D01-AB83-1D96C60B76F5}"/>
              </a:ext>
            </a:extLst>
          </p:cNvPr>
          <p:cNvCxnSpPr>
            <a:cxnSpLocks/>
          </p:cNvCxnSpPr>
          <p:nvPr/>
        </p:nvCxnSpPr>
        <p:spPr>
          <a:xfrm>
            <a:off x="9951793" y="6175671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C4D2-D2D3-4421-849D-9CF49C82230B}"/>
              </a:ext>
            </a:extLst>
          </p:cNvPr>
          <p:cNvCxnSpPr>
            <a:cxnSpLocks/>
          </p:cNvCxnSpPr>
          <p:nvPr/>
        </p:nvCxnSpPr>
        <p:spPr>
          <a:xfrm flipH="1">
            <a:off x="5488632" y="5640561"/>
            <a:ext cx="2437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350D73A-D093-44D2-9822-447574F119F9}"/>
              </a:ext>
            </a:extLst>
          </p:cNvPr>
          <p:cNvSpPr txBox="1"/>
          <p:nvPr/>
        </p:nvSpPr>
        <p:spPr>
          <a:xfrm>
            <a:off x="5855748" y="52959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Response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32535A-0762-4726-AA7F-5DB83A90135E}"/>
              </a:ext>
            </a:extLst>
          </p:cNvPr>
          <p:cNvCxnSpPr>
            <a:cxnSpLocks/>
          </p:cNvCxnSpPr>
          <p:nvPr/>
        </p:nvCxnSpPr>
        <p:spPr>
          <a:xfrm flipH="1" flipV="1">
            <a:off x="4774642" y="6642464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EA3F8B-F332-44E1-9CD7-D5285EF39924}"/>
              </a:ext>
            </a:extLst>
          </p:cNvPr>
          <p:cNvCxnSpPr>
            <a:cxnSpLocks/>
          </p:cNvCxnSpPr>
          <p:nvPr/>
        </p:nvCxnSpPr>
        <p:spPr>
          <a:xfrm>
            <a:off x="4948820" y="6402710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BA5326-B4B9-4042-82FD-E2EB911D628A}"/>
              </a:ext>
            </a:extLst>
          </p:cNvPr>
          <p:cNvCxnSpPr>
            <a:cxnSpLocks/>
          </p:cNvCxnSpPr>
          <p:nvPr/>
        </p:nvCxnSpPr>
        <p:spPr>
          <a:xfrm flipH="1" flipV="1">
            <a:off x="4217343" y="7340202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24F468-A592-45E7-9D43-3DFC1BD749A6}"/>
              </a:ext>
            </a:extLst>
          </p:cNvPr>
          <p:cNvCxnSpPr>
            <a:cxnSpLocks/>
          </p:cNvCxnSpPr>
          <p:nvPr/>
        </p:nvCxnSpPr>
        <p:spPr>
          <a:xfrm>
            <a:off x="4374801" y="7081414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4AD9F2-36AC-4DEE-9C2F-5810592E22D6}"/>
              </a:ext>
            </a:extLst>
          </p:cNvPr>
          <p:cNvSpPr txBox="1"/>
          <p:nvPr/>
        </p:nvSpPr>
        <p:spPr>
          <a:xfrm rot="1845971">
            <a:off x="5811119" y="7155301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E220A9-5D3D-41D0-9328-7D1E38D44B18}"/>
              </a:ext>
            </a:extLst>
          </p:cNvPr>
          <p:cNvSpPr txBox="1"/>
          <p:nvPr/>
        </p:nvSpPr>
        <p:spPr>
          <a:xfrm rot="1974729">
            <a:off x="5547724" y="740192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094090-6C4F-409D-9534-BB2F7173AE93}"/>
              </a:ext>
            </a:extLst>
          </p:cNvPr>
          <p:cNvSpPr txBox="1"/>
          <p:nvPr/>
        </p:nvSpPr>
        <p:spPr>
          <a:xfrm rot="1958172">
            <a:off x="5221758" y="786172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779AC3-1B70-42AD-ABD0-6AEB295AE755}"/>
              </a:ext>
            </a:extLst>
          </p:cNvPr>
          <p:cNvSpPr txBox="1"/>
          <p:nvPr/>
        </p:nvSpPr>
        <p:spPr>
          <a:xfrm rot="1974729">
            <a:off x="4958363" y="810834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F910FE-E19A-42C7-8F42-EF58F9FA26E7}"/>
              </a:ext>
            </a:extLst>
          </p:cNvPr>
          <p:cNvSpPr txBox="1"/>
          <p:nvPr/>
        </p:nvSpPr>
        <p:spPr>
          <a:xfrm>
            <a:off x="5879635" y="3349081"/>
            <a:ext cx="6007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Acts as </a:t>
            </a: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proxy</a:t>
            </a: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forwards query into </a:t>
            </a: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hierarchy</a:t>
            </a: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43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9" grpId="0"/>
      <p:bldP spid="56" grpId="0"/>
      <p:bldP spid="57" grpId="0"/>
      <p:bldP spid="58" grpId="0"/>
      <p:bldP spid="59" grpId="0"/>
      <p:bldP spid="7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DNS Recursive Query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E4F3454-1890-4AD8-98CC-00E120CC7EFC}"/>
              </a:ext>
            </a:extLst>
          </p:cNvPr>
          <p:cNvGrpSpPr/>
          <p:nvPr/>
        </p:nvGrpSpPr>
        <p:grpSpPr>
          <a:xfrm>
            <a:off x="1984967" y="4076700"/>
            <a:ext cx="2514600" cy="2600693"/>
            <a:chOff x="3505200" y="1903120"/>
            <a:chExt cx="2514600" cy="2600693"/>
          </a:xfrm>
        </p:grpSpPr>
        <p:pic>
          <p:nvPicPr>
            <p:cNvPr id="8" name="Picture 2" descr="Desktop Computer Icon Vector Isolated Stock Illustration - Download Image  Now - Computer, Clip Art, Computer Keyboard - iStock">
              <a:extLst>
                <a:ext uri="{FF2B5EF4-FFF2-40B4-BE49-F238E27FC236}">
                  <a16:creationId xmlns:a16="http://schemas.microsoft.com/office/drawing/2014/main" id="{EE987FC7-0764-4F33-9E4D-F40ABE034A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505200" y="2154105"/>
              <a:ext cx="2514600" cy="2349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2D391E-A487-4A00-BBD1-151376A45DCF}"/>
                </a:ext>
              </a:extLst>
            </p:cNvPr>
            <p:cNvSpPr txBox="1"/>
            <p:nvPr/>
          </p:nvSpPr>
          <p:spPr>
            <a:xfrm>
              <a:off x="3810000" y="190312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Computer</a:t>
              </a:r>
            </a:p>
          </p:txBody>
        </p:sp>
      </p:grpSp>
      <p:pic>
        <p:nvPicPr>
          <p:cNvPr id="7" name="Picture 2" descr="DNS server RGB color icon stock vector. Illustration of connection -  187270132">
            <a:extLst>
              <a:ext uri="{FF2B5EF4-FFF2-40B4-BE49-F238E27FC236}">
                <a16:creationId xmlns:a16="http://schemas.microsoft.com/office/drawing/2014/main" id="{2A7140A3-4724-4B65-A867-6C0389473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6316" y="4375571"/>
            <a:ext cx="1492447" cy="193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95FB89C-4E4C-42A3-B084-F8D6FB4EE092}"/>
              </a:ext>
            </a:extLst>
          </p:cNvPr>
          <p:cNvGrpSpPr/>
          <p:nvPr/>
        </p:nvGrpSpPr>
        <p:grpSpPr>
          <a:xfrm>
            <a:off x="8256956" y="7724620"/>
            <a:ext cx="1744021" cy="2240176"/>
            <a:chOff x="13038779" y="2068181"/>
            <a:chExt cx="1744021" cy="22401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0A28FF-8C3E-452E-9E1A-00CF10C08C00}"/>
                </a:ext>
              </a:extLst>
            </p:cNvPr>
            <p:cNvSpPr txBox="1"/>
            <p:nvPr/>
          </p:nvSpPr>
          <p:spPr>
            <a:xfrm>
              <a:off x="13038779" y="2068181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FB Server</a:t>
              </a:r>
            </a:p>
          </p:txBody>
        </p:sp>
        <p:pic>
          <p:nvPicPr>
            <p:cNvPr id="12" name="Picture 4" descr="Free Clipart: Web server | lyte">
              <a:extLst>
                <a:ext uri="{FF2B5EF4-FFF2-40B4-BE49-F238E27FC236}">
                  <a16:creationId xmlns:a16="http://schemas.microsoft.com/office/drawing/2014/main" id="{52A10560-9DA9-4F7C-AE6B-2CD83FC6A1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74078" y="2375958"/>
              <a:ext cx="1608722" cy="1932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6B0A66F9-52F3-47C9-9E49-FEFE5AED9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32430" y="3366535"/>
              <a:ext cx="363540" cy="363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D509A7-B7B5-4733-92AF-656EAD88BBE7}"/>
              </a:ext>
            </a:extLst>
          </p:cNvPr>
          <p:cNvGrpSpPr/>
          <p:nvPr/>
        </p:nvGrpSpPr>
        <p:grpSpPr>
          <a:xfrm>
            <a:off x="13150777" y="1682974"/>
            <a:ext cx="1744021" cy="2216901"/>
            <a:chOff x="8394188" y="2068180"/>
            <a:chExt cx="1744021" cy="2216901"/>
          </a:xfrm>
        </p:grpSpPr>
        <p:pic>
          <p:nvPicPr>
            <p:cNvPr id="18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A6AD9BE0-11AD-4DBC-9C2E-4C554D761A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E1D6F5D-7579-4A86-8018-796EE64164F0}"/>
                </a:ext>
              </a:extLst>
            </p:cNvPr>
            <p:cNvSpPr txBox="1"/>
            <p:nvPr/>
          </p:nvSpPr>
          <p:spPr>
            <a:xfrm>
              <a:off x="8394188" y="206818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Root DNS Server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6A94A2F-0214-4FB5-8427-3AB02528318B}"/>
              </a:ext>
            </a:extLst>
          </p:cNvPr>
          <p:cNvGrpSpPr/>
          <p:nvPr/>
        </p:nvGrpSpPr>
        <p:grpSpPr>
          <a:xfrm>
            <a:off x="13182660" y="4390834"/>
            <a:ext cx="1744021" cy="2216901"/>
            <a:chOff x="8394188" y="2068180"/>
            <a:chExt cx="1744021" cy="2216901"/>
          </a:xfrm>
        </p:grpSpPr>
        <p:pic>
          <p:nvPicPr>
            <p:cNvPr id="21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1D54C95F-89E8-4AF2-92C4-8063B5FE9E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285EAF-B98B-4A02-9660-F274CA2FD73A}"/>
                </a:ext>
              </a:extLst>
            </p:cNvPr>
            <p:cNvSpPr txBox="1"/>
            <p:nvPr/>
          </p:nvSpPr>
          <p:spPr>
            <a:xfrm>
              <a:off x="8394188" y="2068180"/>
              <a:ext cx="17440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TLD DNS Server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511DD6-C864-437E-9495-F905F25E3671}"/>
              </a:ext>
            </a:extLst>
          </p:cNvPr>
          <p:cNvGrpSpPr/>
          <p:nvPr/>
        </p:nvGrpSpPr>
        <p:grpSpPr>
          <a:xfrm>
            <a:off x="13182660" y="6929926"/>
            <a:ext cx="1744021" cy="2385669"/>
            <a:chOff x="8394188" y="1899412"/>
            <a:chExt cx="1744021" cy="2385669"/>
          </a:xfrm>
        </p:grpSpPr>
        <p:pic>
          <p:nvPicPr>
            <p:cNvPr id="24" name="Picture 2" descr="DNS server RGB color icon stock vector. Illustration of connection -  187270132">
              <a:extLst>
                <a:ext uri="{FF2B5EF4-FFF2-40B4-BE49-F238E27FC236}">
                  <a16:creationId xmlns:a16="http://schemas.microsoft.com/office/drawing/2014/main" id="{C84B7579-C063-452B-8615-3997D9B671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84696" y="2350733"/>
              <a:ext cx="1492447" cy="1934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38FB8B3-C4E4-409E-AB38-055F7EE6A37C}"/>
                </a:ext>
              </a:extLst>
            </p:cNvPr>
            <p:cNvSpPr txBox="1"/>
            <p:nvPr/>
          </p:nvSpPr>
          <p:spPr>
            <a:xfrm>
              <a:off x="8394188" y="1899412"/>
              <a:ext cx="17440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tx2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Authoritative DNS Server</a:t>
              </a: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8D22381-20E2-4910-BD6F-A281F31A12EB}"/>
              </a:ext>
            </a:extLst>
          </p:cNvPr>
          <p:cNvCxnSpPr/>
          <p:nvPr/>
        </p:nvCxnSpPr>
        <p:spPr>
          <a:xfrm>
            <a:off x="5478326" y="5265122"/>
            <a:ext cx="2437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9CD85C-BBC8-402F-B036-9DEF9ADF1189}"/>
              </a:ext>
            </a:extLst>
          </p:cNvPr>
          <p:cNvSpPr txBox="1"/>
          <p:nvPr/>
        </p:nvSpPr>
        <p:spPr>
          <a:xfrm>
            <a:off x="5986160" y="4926568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Query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C14A247-85FC-47EF-8569-32265DE74A44}"/>
              </a:ext>
            </a:extLst>
          </p:cNvPr>
          <p:cNvCxnSpPr>
            <a:cxnSpLocks/>
          </p:cNvCxnSpPr>
          <p:nvPr/>
        </p:nvCxnSpPr>
        <p:spPr>
          <a:xfrm flipV="1">
            <a:off x="9799393" y="2590387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95D8892-4E67-4559-A215-4A06126E4369}"/>
              </a:ext>
            </a:extLst>
          </p:cNvPr>
          <p:cNvCxnSpPr>
            <a:cxnSpLocks/>
          </p:cNvCxnSpPr>
          <p:nvPr/>
        </p:nvCxnSpPr>
        <p:spPr>
          <a:xfrm>
            <a:off x="14468629" y="3731056"/>
            <a:ext cx="0" cy="6201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752C4D2-D2D3-4421-849D-9CF49C82230B}"/>
              </a:ext>
            </a:extLst>
          </p:cNvPr>
          <p:cNvCxnSpPr>
            <a:cxnSpLocks/>
          </p:cNvCxnSpPr>
          <p:nvPr/>
        </p:nvCxnSpPr>
        <p:spPr>
          <a:xfrm flipH="1">
            <a:off x="5488632" y="5640561"/>
            <a:ext cx="24370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350D73A-D093-44D2-9822-447574F119F9}"/>
              </a:ext>
            </a:extLst>
          </p:cNvPr>
          <p:cNvSpPr txBox="1"/>
          <p:nvPr/>
        </p:nvSpPr>
        <p:spPr>
          <a:xfrm>
            <a:off x="5855748" y="529590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DNS Response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32535A-0762-4726-AA7F-5DB83A90135E}"/>
              </a:ext>
            </a:extLst>
          </p:cNvPr>
          <p:cNvCxnSpPr>
            <a:cxnSpLocks/>
          </p:cNvCxnSpPr>
          <p:nvPr/>
        </p:nvCxnSpPr>
        <p:spPr>
          <a:xfrm flipH="1" flipV="1">
            <a:off x="4774642" y="6642464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EEA3F8B-F332-44E1-9CD7-D5285EF39924}"/>
              </a:ext>
            </a:extLst>
          </p:cNvPr>
          <p:cNvCxnSpPr>
            <a:cxnSpLocks/>
          </p:cNvCxnSpPr>
          <p:nvPr/>
        </p:nvCxnSpPr>
        <p:spPr>
          <a:xfrm>
            <a:off x="4948820" y="6402710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6BA5326-B4B9-4042-82FD-E2EB911D628A}"/>
              </a:ext>
            </a:extLst>
          </p:cNvPr>
          <p:cNvCxnSpPr>
            <a:cxnSpLocks/>
          </p:cNvCxnSpPr>
          <p:nvPr/>
        </p:nvCxnSpPr>
        <p:spPr>
          <a:xfrm flipH="1" flipV="1">
            <a:off x="4217343" y="7340202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924F468-A592-45E7-9D43-3DFC1BD749A6}"/>
              </a:ext>
            </a:extLst>
          </p:cNvPr>
          <p:cNvCxnSpPr>
            <a:cxnSpLocks/>
          </p:cNvCxnSpPr>
          <p:nvPr/>
        </p:nvCxnSpPr>
        <p:spPr>
          <a:xfrm>
            <a:off x="4374801" y="7081414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B4AD9F2-36AC-4DEE-9C2F-5810592E22D6}"/>
              </a:ext>
            </a:extLst>
          </p:cNvPr>
          <p:cNvSpPr txBox="1"/>
          <p:nvPr/>
        </p:nvSpPr>
        <p:spPr>
          <a:xfrm rot="1845971">
            <a:off x="5811119" y="7155301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BE220A9-5D3D-41D0-9328-7D1E38D44B18}"/>
              </a:ext>
            </a:extLst>
          </p:cNvPr>
          <p:cNvSpPr txBox="1"/>
          <p:nvPr/>
        </p:nvSpPr>
        <p:spPr>
          <a:xfrm rot="1974729">
            <a:off x="5547724" y="740192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094090-6C4F-409D-9534-BB2F7173AE93}"/>
              </a:ext>
            </a:extLst>
          </p:cNvPr>
          <p:cNvSpPr txBox="1"/>
          <p:nvPr/>
        </p:nvSpPr>
        <p:spPr>
          <a:xfrm rot="1958172">
            <a:off x="5221758" y="7861721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779AC3-1B70-42AD-ABD0-6AEB295AE755}"/>
              </a:ext>
            </a:extLst>
          </p:cNvPr>
          <p:cNvSpPr txBox="1"/>
          <p:nvPr/>
        </p:nvSpPr>
        <p:spPr>
          <a:xfrm rot="1974729">
            <a:off x="4958363" y="8108347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259D0B0-81C6-4189-ACD6-00DDD3925FBD}"/>
              </a:ext>
            </a:extLst>
          </p:cNvPr>
          <p:cNvCxnSpPr>
            <a:cxnSpLocks/>
          </p:cNvCxnSpPr>
          <p:nvPr/>
        </p:nvCxnSpPr>
        <p:spPr>
          <a:xfrm>
            <a:off x="14468629" y="6461274"/>
            <a:ext cx="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FBDDBB-D3C9-483F-8A02-D2B459E9A88E}"/>
              </a:ext>
            </a:extLst>
          </p:cNvPr>
          <p:cNvCxnSpPr>
            <a:cxnSpLocks/>
          </p:cNvCxnSpPr>
          <p:nvPr/>
        </p:nvCxnSpPr>
        <p:spPr>
          <a:xfrm flipV="1">
            <a:off x="13716000" y="6472726"/>
            <a:ext cx="0" cy="457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C77825A-95D4-41EC-B38E-FA9EFC8D59F8}"/>
              </a:ext>
            </a:extLst>
          </p:cNvPr>
          <p:cNvCxnSpPr>
            <a:cxnSpLocks/>
          </p:cNvCxnSpPr>
          <p:nvPr/>
        </p:nvCxnSpPr>
        <p:spPr>
          <a:xfrm flipV="1">
            <a:off x="13716000" y="3773388"/>
            <a:ext cx="0" cy="6217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E9116CC-27CD-47CA-B9FE-2CB5393DD167}"/>
              </a:ext>
            </a:extLst>
          </p:cNvPr>
          <p:cNvCxnSpPr>
            <a:cxnSpLocks/>
          </p:cNvCxnSpPr>
          <p:nvPr/>
        </p:nvCxnSpPr>
        <p:spPr>
          <a:xfrm flipH="1">
            <a:off x="9951793" y="2742787"/>
            <a:ext cx="3139367" cy="2057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9A7C447-A920-4CAC-BC8A-7EA8DA4C3836}"/>
              </a:ext>
            </a:extLst>
          </p:cNvPr>
          <p:cNvSpPr txBox="1"/>
          <p:nvPr/>
        </p:nvSpPr>
        <p:spPr>
          <a:xfrm>
            <a:off x="5879635" y="3349081"/>
            <a:ext cx="6007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Acts as </a:t>
            </a: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proxy</a:t>
            </a: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</a:p>
          <a:p>
            <a:pPr lvl="1"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forwards query into </a:t>
            </a: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hierarchy</a:t>
            </a: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DCD066-4EDB-46AD-A2F2-747AA9A77DCC}"/>
              </a:ext>
            </a:extLst>
          </p:cNvPr>
          <p:cNvSpPr txBox="1"/>
          <p:nvPr/>
        </p:nvSpPr>
        <p:spPr>
          <a:xfrm>
            <a:off x="523130" y="1980983"/>
            <a:ext cx="6007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Not so common.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39B677-D9AD-4361-B6C9-E60A2FC24D80}"/>
              </a:ext>
            </a:extLst>
          </p:cNvPr>
          <p:cNvSpPr txBox="1"/>
          <p:nvPr/>
        </p:nvSpPr>
        <p:spPr>
          <a:xfrm>
            <a:off x="7750572" y="4112371"/>
            <a:ext cx="2514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Local Name Server</a:t>
            </a:r>
          </a:p>
        </p:txBody>
      </p:sp>
    </p:spTree>
    <p:extLst>
      <p:ext uri="{BB962C8B-B14F-4D97-AF65-F5344CB8AC3E}">
        <p14:creationId xmlns:p14="http://schemas.microsoft.com/office/powerpoint/2010/main" val="209789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9" grpId="0"/>
      <p:bldP spid="56" grpId="0"/>
      <p:bldP spid="57" grpId="0"/>
      <p:bldP spid="58" grpId="0"/>
      <p:bldP spid="59" grpId="0"/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1745470" y="5143500"/>
            <a:ext cx="8007860" cy="8007828"/>
            <a:chOff x="0" y="0"/>
            <a:chExt cx="6350000" cy="63499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0" y="4862834"/>
            <a:ext cx="6360420" cy="5424166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2411692" y="-2298956"/>
            <a:ext cx="8007860" cy="800782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CADDFF"/>
            </a:solidFill>
            <a:ln w="12700">
              <a:solidFill>
                <a:srgbClr val="000000"/>
              </a:solidFill>
            </a:ln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15466" y="0"/>
            <a:ext cx="4872534" cy="457628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780693" y="-389338"/>
            <a:ext cx="7118604" cy="82296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 rot="2034123">
            <a:off x="-630626" y="5033751"/>
            <a:ext cx="9823065" cy="3937222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15453"/>
              </a:lnSpc>
            </a:pPr>
            <a:r>
              <a:rPr lang="en-US" sz="12877" dirty="0">
                <a:solidFill>
                  <a:srgbClr val="FFFFFF"/>
                </a:solidFill>
                <a:latin typeface="Poppins Medium"/>
              </a:rPr>
              <a:t>THANK YOU!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49153" y="9063384"/>
            <a:ext cx="6880363" cy="56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550"/>
              </a:lnSpc>
            </a:pPr>
            <a:r>
              <a:rPr lang="en-US" sz="3500" dirty="0">
                <a:solidFill>
                  <a:srgbClr val="FFFFFF"/>
                </a:solidFill>
                <a:latin typeface="Bitter"/>
              </a:rPr>
              <a:t>Any Questions?</a:t>
            </a:r>
          </a:p>
        </p:txBody>
      </p:sp>
      <p:sp>
        <p:nvSpPr>
          <p:cNvPr id="11" name="TextBox 11"/>
          <p:cNvSpPr txBox="1"/>
          <p:nvPr/>
        </p:nvSpPr>
        <p:spPr>
          <a:xfrm rot="-7850672">
            <a:off x="9391081" y="1283984"/>
            <a:ext cx="9823065" cy="3937222"/>
          </a:xfrm>
          <a:prstGeom prst="rect">
            <a:avLst/>
          </a:prstGeom>
        </p:spPr>
        <p:txBody>
          <a:bodyPr lIns="0" tIns="0" rIns="0" bIns="0" rtlCol="0" anchor="t">
            <a:prstTxWarp prst="textArchUp">
              <a:avLst/>
            </a:prstTxWarp>
            <a:spAutoFit/>
          </a:bodyPr>
          <a:lstStyle/>
          <a:p>
            <a:pPr algn="ctr">
              <a:lnSpc>
                <a:spcPts val="15453"/>
              </a:lnSpc>
            </a:pPr>
            <a:r>
              <a:rPr lang="en-US" sz="12877" dirty="0">
                <a:solidFill>
                  <a:srgbClr val="FFFFFF"/>
                </a:solidFill>
                <a:latin typeface="Poppins Medium"/>
              </a:rPr>
              <a:t>THANK YOU!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67FA2F2-C273-4395-AF36-77279B775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0DB4B0DC-BF84-4075-B9BF-999EAF2AC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921717" y="793037"/>
            <a:ext cx="8137683" cy="94939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43269" y="7362825"/>
            <a:ext cx="8115300" cy="133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560"/>
              </a:lnSpc>
              <a:spcBef>
                <a:spcPct val="0"/>
              </a:spcBef>
            </a:pPr>
            <a:r>
              <a:rPr lang="en-US" sz="8800" dirty="0">
                <a:solidFill>
                  <a:srgbClr val="FFFFFF"/>
                </a:solidFill>
                <a:latin typeface="Poppins Medium"/>
              </a:rPr>
              <a:t>Outline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68200" y="549380"/>
            <a:ext cx="4648200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1. HTTP</a:t>
            </a:r>
            <a:endParaRPr lang="en-US" sz="3200" u="none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789722" y="6182029"/>
            <a:ext cx="780746" cy="7807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6496" y="6182029"/>
            <a:ext cx="780746" cy="7807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3269" y="6182029"/>
            <a:ext cx="780746" cy="78074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125582" y="-704329"/>
            <a:ext cx="3220142" cy="2994732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18997">
            <a:off x="684547" y="616856"/>
            <a:ext cx="3429459" cy="1406078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8D8382B0-AE56-4750-A3AA-C8FAECBCC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9A9F363C-C0E3-4D24-A4BB-18A7F6465669}"/>
              </a:ext>
            </a:extLst>
          </p:cNvPr>
          <p:cNvSpPr txBox="1"/>
          <p:nvPr/>
        </p:nvSpPr>
        <p:spPr>
          <a:xfrm>
            <a:off x="11049000" y="9006650"/>
            <a:ext cx="3773972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2. DNS</a:t>
            </a:r>
            <a:endParaRPr lang="en-US" sz="3200" u="none" dirty="0">
              <a:solidFill>
                <a:srgbClr val="FFFFFF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6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1487206" y="269742"/>
            <a:ext cx="6498344" cy="9747516"/>
            <a:chOff x="0" y="0"/>
            <a:chExt cx="6350000" cy="9525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solidFill>
              <a:srgbClr val="16498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89656" y="269742"/>
            <a:ext cx="6498344" cy="9747516"/>
            <a:chOff x="0" y="0"/>
            <a:chExt cx="6350000" cy="9525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2"/>
              <a:stretch>
                <a:fillRect l="-43915" r="-81225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3175154" y="2022613"/>
            <a:ext cx="780746" cy="78074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101927" y="2022613"/>
            <a:ext cx="780746" cy="78074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2022613"/>
            <a:ext cx="780746" cy="78074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3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387445" y="-1497366"/>
            <a:ext cx="3220142" cy="2994732"/>
          </a:xfrm>
          <a:prstGeom prst="rect">
            <a:avLst/>
          </a:prstGeom>
        </p:spPr>
      </p:pic>
      <p:pic>
        <p:nvPicPr>
          <p:cNvPr id="21" name="Picture 19">
            <a:extLst>
              <a:ext uri="{FF2B5EF4-FFF2-40B4-BE49-F238E27FC236}">
                <a16:creationId xmlns:a16="http://schemas.microsoft.com/office/drawing/2014/main" id="{222750E3-BCF8-4882-85E5-BE6EDD57A08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2253960" y="5753101"/>
            <a:ext cx="6066698" cy="4264158"/>
          </a:xfrm>
          <a:prstGeom prst="rect">
            <a:avLst/>
          </a:prstGeom>
        </p:spPr>
      </p:pic>
      <p:sp>
        <p:nvSpPr>
          <p:cNvPr id="20" name="TextBox 7">
            <a:extLst>
              <a:ext uri="{FF2B5EF4-FFF2-40B4-BE49-F238E27FC236}">
                <a16:creationId xmlns:a16="http://schemas.microsoft.com/office/drawing/2014/main" id="{E637D605-0C04-4886-937A-05E1A7BD27C5}"/>
              </a:ext>
            </a:extLst>
          </p:cNvPr>
          <p:cNvSpPr txBox="1"/>
          <p:nvPr/>
        </p:nvSpPr>
        <p:spPr>
          <a:xfrm>
            <a:off x="1028700" y="3169888"/>
            <a:ext cx="96393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Medium"/>
                <a:ea typeface="+mn-ea"/>
                <a:cs typeface="+mn-cs"/>
              </a:rPr>
              <a:t>1. </a:t>
            </a:r>
            <a:r>
              <a:rPr lang="en-US" sz="8000" u="none" dirty="0">
                <a:solidFill>
                  <a:srgbClr val="FFFFFF"/>
                </a:solidFill>
                <a:latin typeface="Bitter"/>
              </a:rPr>
              <a:t>HTTP</a:t>
            </a:r>
            <a:endParaRPr kumimoji="0" lang="en-US" sz="7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oppins Medium"/>
              <a:ea typeface="+mn-ea"/>
              <a:cs typeface="+mn-cs"/>
            </a:endParaRP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4889B981-8F89-4F98-AE90-802E01E09513}"/>
              </a:ext>
            </a:extLst>
          </p:cNvPr>
          <p:cNvSpPr txBox="1"/>
          <p:nvPr/>
        </p:nvSpPr>
        <p:spPr>
          <a:xfrm>
            <a:off x="1447800" y="4754223"/>
            <a:ext cx="7363108" cy="115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3500" dirty="0">
                <a:solidFill>
                  <a:srgbClr val="FFFFFF"/>
                </a:solidFill>
                <a:latin typeface="Bitter"/>
              </a:rPr>
              <a:t>Cookies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tter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4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3500" dirty="0">
                <a:solidFill>
                  <a:srgbClr val="FFFFFF"/>
                </a:solidFill>
                <a:latin typeface="Bitter"/>
              </a:rPr>
              <a:t>Caches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B3A3D-EC83-4B13-A69C-0ACA586F5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95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Cookies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Also called web cookie, Internet cookie, browser cookie, or simply cookie.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It is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small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piece of data sent from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website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stored on the user's computer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by the user's web browser while the user is browsing, and another copy is sent to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backend database 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of the browser. 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Cookies were designed to be a reliable mechanism for websites to remember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stateful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information. 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    Such as: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Items added in the shopping cart in an online store (as in Jumia, Noon, eBay, Amazon, … </a:t>
            </a:r>
            <a:r>
              <a:rPr lang="en-US" sz="2800" kern="0" dirty="0" err="1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etc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).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Record the user's browsing activity including clicking buttons. Logging in sessions, preference language.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9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57FD69-699D-4DCC-8C43-2D9A9FCB7BE7}"/>
              </a:ext>
            </a:extLst>
          </p:cNvPr>
          <p:cNvCxnSpPr>
            <a:cxnSpLocks/>
          </p:cNvCxnSpPr>
          <p:nvPr/>
        </p:nvCxnSpPr>
        <p:spPr>
          <a:xfrm>
            <a:off x="16314789" y="5381212"/>
            <a:ext cx="0" cy="458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Cookies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When you send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request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to the server, the server sends a reply in which it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embeds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the cookie which serves as an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identifier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to identify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user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.  So, next time when you visit the same website, the cookie lets the server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know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that you are visiting the website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again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2" descr="Desktop Computer Icon Vector Isolated Stock Illustration - Download Image  Now - Computer, Clip Art, Computer Keyboard - iStock">
            <a:extLst>
              <a:ext uri="{FF2B5EF4-FFF2-40B4-BE49-F238E27FC236}">
                <a16:creationId xmlns:a16="http://schemas.microsoft.com/office/drawing/2014/main" id="{06FA50B4-7848-48F8-867E-9C01D785F1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87605" y="3605734"/>
            <a:ext cx="2068006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Clipart: Web server | lyte">
            <a:extLst>
              <a:ext uri="{FF2B5EF4-FFF2-40B4-BE49-F238E27FC236}">
                <a16:creationId xmlns:a16="http://schemas.microsoft.com/office/drawing/2014/main" id="{EDCD028F-F681-4F5A-85E0-CF10ECAB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055" y="3617683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8A9852A-CB16-4127-ACE7-3A219CB2982E}"/>
              </a:ext>
            </a:extLst>
          </p:cNvPr>
          <p:cNvCxnSpPr>
            <a:cxnSpLocks/>
          </p:cNvCxnSpPr>
          <p:nvPr/>
        </p:nvCxnSpPr>
        <p:spPr>
          <a:xfrm flipH="1">
            <a:off x="8229600" y="5538133"/>
            <a:ext cx="1" cy="4426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14653BF-0233-4503-B253-5AA11F63BC1E}"/>
              </a:ext>
            </a:extLst>
          </p:cNvPr>
          <p:cNvCxnSpPr>
            <a:cxnSpLocks/>
          </p:cNvCxnSpPr>
          <p:nvPr/>
        </p:nvCxnSpPr>
        <p:spPr>
          <a:xfrm>
            <a:off x="8221608" y="5631490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98C439D-2FA5-448A-A514-0B6834B3C226}"/>
              </a:ext>
            </a:extLst>
          </p:cNvPr>
          <p:cNvSpPr txBox="1"/>
          <p:nvPr/>
        </p:nvSpPr>
        <p:spPr>
          <a:xfrm rot="477431">
            <a:off x="9241892" y="536371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CA114D-2571-4678-9D26-C075E93AA004}"/>
              </a:ext>
            </a:extLst>
          </p:cNvPr>
          <p:cNvCxnSpPr>
            <a:cxnSpLocks/>
          </p:cNvCxnSpPr>
          <p:nvPr/>
        </p:nvCxnSpPr>
        <p:spPr>
          <a:xfrm flipH="1">
            <a:off x="8221608" y="6146012"/>
            <a:ext cx="4069465" cy="712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08AEFD-F5A7-480E-BE7C-D0B1016E3CDB}"/>
              </a:ext>
            </a:extLst>
          </p:cNvPr>
          <p:cNvSpPr txBox="1"/>
          <p:nvPr/>
        </p:nvSpPr>
        <p:spPr>
          <a:xfrm rot="21213865">
            <a:off x="8918396" y="6097925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97BEB7-E52B-4D9E-9F97-51E84ECF6B3C}"/>
              </a:ext>
            </a:extLst>
          </p:cNvPr>
          <p:cNvCxnSpPr>
            <a:cxnSpLocks/>
          </p:cNvCxnSpPr>
          <p:nvPr/>
        </p:nvCxnSpPr>
        <p:spPr>
          <a:xfrm flipH="1">
            <a:off x="12268197" y="5614333"/>
            <a:ext cx="3" cy="435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0D6159-6596-48E3-82C4-43F9C60401E6}"/>
              </a:ext>
            </a:extLst>
          </p:cNvPr>
          <p:cNvCxnSpPr>
            <a:cxnSpLocks/>
          </p:cNvCxnSpPr>
          <p:nvPr/>
        </p:nvCxnSpPr>
        <p:spPr>
          <a:xfrm>
            <a:off x="8221608" y="6862197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8170E11-D620-427E-AFE6-085BB59EE77D}"/>
              </a:ext>
            </a:extLst>
          </p:cNvPr>
          <p:cNvSpPr txBox="1"/>
          <p:nvPr/>
        </p:nvSpPr>
        <p:spPr>
          <a:xfrm rot="477431">
            <a:off x="9246907" y="6669154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49B3CD-E3B4-4A4C-8D86-211C9B3EB0F5}"/>
              </a:ext>
            </a:extLst>
          </p:cNvPr>
          <p:cNvCxnSpPr>
            <a:cxnSpLocks/>
          </p:cNvCxnSpPr>
          <p:nvPr/>
        </p:nvCxnSpPr>
        <p:spPr>
          <a:xfrm flipH="1">
            <a:off x="8221607" y="7359945"/>
            <a:ext cx="4046590" cy="72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8C58135-B77D-461E-B0BF-B5466571A30F}"/>
              </a:ext>
            </a:extLst>
          </p:cNvPr>
          <p:cNvSpPr txBox="1"/>
          <p:nvPr/>
        </p:nvSpPr>
        <p:spPr>
          <a:xfrm rot="21106408">
            <a:off x="8606936" y="7383711"/>
            <a:ext cx="2930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Set-Cookie = 1234</a:t>
            </a:r>
          </a:p>
        </p:txBody>
      </p:sp>
      <p:pic>
        <p:nvPicPr>
          <p:cNvPr id="1028" name="Picture 4" descr="Database Icon PNG &amp; Download Transparent Database Icon PNG Images for Free  - NicePNG">
            <a:extLst>
              <a:ext uri="{FF2B5EF4-FFF2-40B4-BE49-F238E27FC236}">
                <a16:creationId xmlns:a16="http://schemas.microsoft.com/office/drawing/2014/main" id="{51E2AC80-D6E4-4919-B002-FA5A13031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EEF7FB"/>
              </a:clrFrom>
              <a:clrTo>
                <a:srgbClr val="EEF7FB">
                  <a:alpha val="0"/>
                </a:srgbClr>
              </a:clrTo>
            </a:clrChange>
            <a:duotone>
              <a:prstClr val="black"/>
              <a:srgbClr val="3B579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350" y="3605733"/>
            <a:ext cx="1567650" cy="19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606FBA84-2040-4D03-A3CA-29751C484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537" y="4194748"/>
            <a:ext cx="724104" cy="72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EF18384-A35F-4E29-A9A7-49B808EEA251}"/>
              </a:ext>
            </a:extLst>
          </p:cNvPr>
          <p:cNvSpPr txBox="1"/>
          <p:nvPr/>
        </p:nvSpPr>
        <p:spPr>
          <a:xfrm>
            <a:off x="11672195" y="7438675"/>
            <a:ext cx="16001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New User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 ID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F7E1D4B-5172-4DB6-B32F-A66D5D80A8A3}"/>
              </a:ext>
            </a:extLst>
          </p:cNvPr>
          <p:cNvCxnSpPr>
            <a:cxnSpLocks/>
          </p:cNvCxnSpPr>
          <p:nvPr/>
        </p:nvCxnSpPr>
        <p:spPr>
          <a:xfrm>
            <a:off x="12268197" y="7370628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D014575-8DF4-4A94-BA68-A035C0135C5C}"/>
              </a:ext>
            </a:extLst>
          </p:cNvPr>
          <p:cNvSpPr txBox="1"/>
          <p:nvPr/>
        </p:nvSpPr>
        <p:spPr>
          <a:xfrm rot="477431">
            <a:off x="13146574" y="6867112"/>
            <a:ext cx="264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Create Entry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With </a:t>
            </a:r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 = 1234</a:t>
            </a:r>
          </a:p>
        </p:txBody>
      </p:sp>
      <p:pic>
        <p:nvPicPr>
          <p:cNvPr id="1032" name="Picture 8" descr="Clock - Free time and date icons">
            <a:extLst>
              <a:ext uri="{FF2B5EF4-FFF2-40B4-BE49-F238E27FC236}">
                <a16:creationId xmlns:a16="http://schemas.microsoft.com/office/drawing/2014/main" id="{21ADDF26-9B77-40AB-9829-47FFE4397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48" y="8124135"/>
            <a:ext cx="591929" cy="59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ADAFCC-8718-4DF7-9836-0B7ABA9E6903}"/>
              </a:ext>
            </a:extLst>
          </p:cNvPr>
          <p:cNvCxnSpPr>
            <a:cxnSpLocks/>
          </p:cNvCxnSpPr>
          <p:nvPr/>
        </p:nvCxnSpPr>
        <p:spPr>
          <a:xfrm>
            <a:off x="8237593" y="8594043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479E9BA-FB56-435C-905A-8D4C0324CF28}"/>
              </a:ext>
            </a:extLst>
          </p:cNvPr>
          <p:cNvSpPr txBox="1"/>
          <p:nvPr/>
        </p:nvSpPr>
        <p:spPr>
          <a:xfrm rot="477431">
            <a:off x="8811235" y="8391597"/>
            <a:ext cx="22765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  <a:p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Cookie = 1234</a:t>
            </a:r>
          </a:p>
          <a:p>
            <a:endParaRPr lang="en-US" sz="2400" dirty="0">
              <a:solidFill>
                <a:schemeClr val="tx2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9AAFCE-5C13-41E1-B925-F4D4D218771D}"/>
              </a:ext>
            </a:extLst>
          </p:cNvPr>
          <p:cNvCxnSpPr>
            <a:cxnSpLocks/>
          </p:cNvCxnSpPr>
          <p:nvPr/>
        </p:nvCxnSpPr>
        <p:spPr>
          <a:xfrm flipH="1">
            <a:off x="8237593" y="9120806"/>
            <a:ext cx="4046590" cy="72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48B5F55-EFDD-4627-AB7F-282CDF983371}"/>
              </a:ext>
            </a:extLst>
          </p:cNvPr>
          <p:cNvSpPr txBox="1"/>
          <p:nvPr/>
        </p:nvSpPr>
        <p:spPr>
          <a:xfrm rot="21106408">
            <a:off x="8855580" y="9121472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D47F11-B3E0-4AEE-9DF2-31E1BFF24DF7}"/>
              </a:ext>
            </a:extLst>
          </p:cNvPr>
          <p:cNvSpPr txBox="1"/>
          <p:nvPr/>
        </p:nvSpPr>
        <p:spPr>
          <a:xfrm>
            <a:off x="11359205" y="9173428"/>
            <a:ext cx="2263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Cookie</a:t>
            </a:r>
          </a:p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Specification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FBF5F0C-C311-453F-8A5A-0F6FEEC95E6E}"/>
              </a:ext>
            </a:extLst>
          </p:cNvPr>
          <p:cNvCxnSpPr>
            <a:cxnSpLocks/>
          </p:cNvCxnSpPr>
          <p:nvPr/>
        </p:nvCxnSpPr>
        <p:spPr>
          <a:xfrm>
            <a:off x="12268197" y="9113443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A697278-BBC1-4AA2-A516-55EB3AC145B8}"/>
              </a:ext>
            </a:extLst>
          </p:cNvPr>
          <p:cNvSpPr txBox="1"/>
          <p:nvPr/>
        </p:nvSpPr>
        <p:spPr>
          <a:xfrm rot="477431">
            <a:off x="13205957" y="8629072"/>
            <a:ext cx="2647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ID = 1234</a:t>
            </a:r>
          </a:p>
        </p:txBody>
      </p:sp>
      <p:pic>
        <p:nvPicPr>
          <p:cNvPr id="45" name="Picture 4" descr="Database Icon PNG &amp; Download Transparent Database Icon PNG Images for Free  - NicePNG">
            <a:extLst>
              <a:ext uri="{FF2B5EF4-FFF2-40B4-BE49-F238E27FC236}">
                <a16:creationId xmlns:a16="http://schemas.microsoft.com/office/drawing/2014/main" id="{087D21CA-F1AD-4E0A-8149-97F0A81B2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EEF7FB"/>
              </a:clrFrom>
              <a:clrTo>
                <a:srgbClr val="EEF7FB">
                  <a:alpha val="0"/>
                </a:srgbClr>
              </a:clrTo>
            </a:clrChange>
            <a:duotone>
              <a:prstClr val="black"/>
              <a:srgbClr val="3B579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39" y="4680334"/>
            <a:ext cx="1031515" cy="1271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64057EE-9050-4B1F-8A39-9D69491459BF}"/>
              </a:ext>
            </a:extLst>
          </p:cNvPr>
          <p:cNvSpPr txBox="1"/>
          <p:nvPr/>
        </p:nvSpPr>
        <p:spPr>
          <a:xfrm>
            <a:off x="6110391" y="4402911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Cookies File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E6E71F-F8A7-4354-8D53-D2C10B22BDEA}"/>
              </a:ext>
            </a:extLst>
          </p:cNvPr>
          <p:cNvSpPr txBox="1"/>
          <p:nvPr/>
        </p:nvSpPr>
        <p:spPr>
          <a:xfrm rot="21223100">
            <a:off x="6411623" y="4993326"/>
            <a:ext cx="1031516" cy="27699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>
                <a:gd name="adj" fmla="val 21308033"/>
              </a:avLst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= 1234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00EA60A-581B-43D6-80D7-42924657EF9E}"/>
              </a:ext>
            </a:extLst>
          </p:cNvPr>
          <p:cNvSpPr txBox="1"/>
          <p:nvPr/>
        </p:nvSpPr>
        <p:spPr>
          <a:xfrm>
            <a:off x="1050989" y="4069260"/>
            <a:ext cx="485555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342900" rtl="0">
              <a:spcBef>
                <a:spcPts val="1000"/>
              </a:spcBef>
              <a:spcAft>
                <a:spcPts val="0"/>
              </a:spcAft>
            </a:pPr>
            <a:r>
              <a:rPr lang="en-US" sz="2800" b="0" i="0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Four components:</a:t>
            </a:r>
            <a:endParaRPr lang="en-US" sz="2800" b="0" dirty="0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br>
              <a:rPr lang="en-US" sz="2800" dirty="0">
                <a:latin typeface="Poppins" panose="00000500000000000000" pitchFamily="2" charset="0"/>
                <a:cs typeface="Poppins" panose="00000500000000000000" pitchFamily="2" charset="0"/>
              </a:rPr>
            </a:br>
            <a:endParaRPr lang="en-US" sz="2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666B2B2-5396-4E9E-9299-07CEF091CEB5}"/>
              </a:ext>
            </a:extLst>
          </p:cNvPr>
          <p:cNvSpPr txBox="1"/>
          <p:nvPr/>
        </p:nvSpPr>
        <p:spPr>
          <a:xfrm>
            <a:off x="2181137" y="7907694"/>
            <a:ext cx="1090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342900" rtl="0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en-US" sz="1800" b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Cookie header line in HTTP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response</a:t>
            </a:r>
            <a:r>
              <a:rPr lang="en-US" sz="1800" b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message.</a:t>
            </a:r>
            <a:endParaRPr lang="en-US" sz="1800" b="0" dirty="0"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835B6FB-BBB3-4900-9D3B-EB93A675F45A}"/>
              </a:ext>
            </a:extLst>
          </p:cNvPr>
          <p:cNvSpPr txBox="1"/>
          <p:nvPr/>
        </p:nvSpPr>
        <p:spPr>
          <a:xfrm>
            <a:off x="2181137" y="8628780"/>
            <a:ext cx="1090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342900" rtl="0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4"/>
            </a:pPr>
            <a:r>
              <a:rPr lang="en-US" sz="1800" b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Cookie header line in HTTP </a:t>
            </a:r>
            <a:r>
              <a:rPr lang="en-US" sz="1800" b="1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request</a:t>
            </a:r>
            <a:r>
              <a:rPr lang="en-US" sz="1800" b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message.</a:t>
            </a:r>
            <a:endParaRPr lang="en-US" sz="1800" b="0" dirty="0"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83A78C-5257-4650-B8F9-08D40C5AE8B5}"/>
              </a:ext>
            </a:extLst>
          </p:cNvPr>
          <p:cNvSpPr txBox="1"/>
          <p:nvPr/>
        </p:nvSpPr>
        <p:spPr>
          <a:xfrm>
            <a:off x="656076" y="6003228"/>
            <a:ext cx="1090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342900" rtl="0">
              <a:spcBef>
                <a:spcPts val="1000"/>
              </a:spcBef>
              <a:spcAft>
                <a:spcPts val="0"/>
              </a:spcAft>
              <a:buFont typeface="+mj-lt"/>
              <a:buAutoNum type="arabicPeriod" startAt="3"/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Cookie file kept on user’s host, managed by user’s browser.</a:t>
            </a:r>
            <a:endParaRPr lang="en-US" sz="1800" b="0" dirty="0"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FED57F3-D16A-4DB5-B176-CB5F57A97B9D}"/>
              </a:ext>
            </a:extLst>
          </p:cNvPr>
          <p:cNvSpPr txBox="1"/>
          <p:nvPr/>
        </p:nvSpPr>
        <p:spPr>
          <a:xfrm>
            <a:off x="13602912" y="7925872"/>
            <a:ext cx="10908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342900" rtl="0">
              <a:spcBef>
                <a:spcPts val="10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Back-end database at Web site.</a:t>
            </a:r>
            <a:endParaRPr lang="en-US" sz="1800" b="0" dirty="0"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8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AF389BD6-CBB0-42B9-91AB-EDB0359D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7642" y="4594939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5A63864-88DB-4912-B419-61C55143D644}"/>
              </a:ext>
            </a:extLst>
          </p:cNvPr>
          <p:cNvSpPr txBox="1"/>
          <p:nvPr/>
        </p:nvSpPr>
        <p:spPr>
          <a:xfrm>
            <a:off x="11769756" y="3295737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Server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1D8FC5-4A95-4B7B-9DD7-4B6FDB59A14E}"/>
              </a:ext>
            </a:extLst>
          </p:cNvPr>
          <p:cNvSpPr txBox="1"/>
          <p:nvPr/>
        </p:nvSpPr>
        <p:spPr>
          <a:xfrm>
            <a:off x="7278366" y="3345092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669E6F-306A-43F9-B97A-2BE40A350BF0}"/>
              </a:ext>
            </a:extLst>
          </p:cNvPr>
          <p:cNvSpPr txBox="1"/>
          <p:nvPr/>
        </p:nvSpPr>
        <p:spPr>
          <a:xfrm>
            <a:off x="15468600" y="3194364"/>
            <a:ext cx="174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Backend Database</a:t>
            </a:r>
          </a:p>
        </p:txBody>
      </p:sp>
    </p:spTree>
    <p:extLst>
      <p:ext uri="{BB962C8B-B14F-4D97-AF65-F5344CB8AC3E}">
        <p14:creationId xmlns:p14="http://schemas.microsoft.com/office/powerpoint/2010/main" val="180867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21" grpId="0"/>
      <p:bldP spid="23" grpId="0"/>
      <p:bldP spid="28" grpId="0"/>
      <p:bldP spid="30" grpId="0"/>
      <p:bldP spid="39" grpId="0"/>
      <p:bldP spid="41" grpId="0"/>
      <p:bldP spid="42" grpId="0"/>
      <p:bldP spid="44" grpId="0"/>
      <p:bldP spid="46" grpId="0"/>
      <p:bldP spid="47" grpId="0"/>
      <p:bldP spid="51" grpId="0"/>
      <p:bldP spid="53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599" y="2005182"/>
            <a:ext cx="1539509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Web caching is the activity of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storing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data for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reuse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, such as a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copy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of a web page served by a web server.</a:t>
            </a: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It is cached or stored the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first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time a user visits the page and the next time a user requests the same page, a cache will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serve the copy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, which helps keep the origin server from getting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overloaded </a:t>
            </a:r>
            <a:r>
              <a:rPr kumimoji="0" 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and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saves time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Also known as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Proxy Server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Efficient Web Caching process is to store the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frequently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requested resources using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Popularity Count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. 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Cache content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expires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 after a certain period, if </a:t>
            </a:r>
            <a:r>
              <a:rPr lang="en-US" sz="2800" b="1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no one </a:t>
            </a:r>
            <a:r>
              <a:rPr lang="en-US" sz="2800" kern="0" dirty="0">
                <a:solidFill>
                  <a:schemeClr val="tx2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requested.</a:t>
            </a: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95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2" descr="Desktop Computer Icon Vector Isolated Stock Illustration - Download Image  Now - Computer, Clip Art, Computer Keyboard - iStock">
            <a:extLst>
              <a:ext uri="{FF2B5EF4-FFF2-40B4-BE49-F238E27FC236}">
                <a16:creationId xmlns:a16="http://schemas.microsoft.com/office/drawing/2014/main" id="{CC9E32D9-E306-41CC-9DBA-EB450455A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3630" y="2438750"/>
            <a:ext cx="2068006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Clipart: Web server | lyte">
            <a:extLst>
              <a:ext uri="{FF2B5EF4-FFF2-40B4-BE49-F238E27FC236}">
                <a16:creationId xmlns:a16="http://schemas.microsoft.com/office/drawing/2014/main" id="{BB976187-BD72-4394-B16E-70B95DCE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78" y="2390127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876A8-C3BD-4D56-9A8E-B4351E6BE630}"/>
              </a:ext>
            </a:extLst>
          </p:cNvPr>
          <p:cNvCxnSpPr>
            <a:cxnSpLocks/>
          </p:cNvCxnSpPr>
          <p:nvPr/>
        </p:nvCxnSpPr>
        <p:spPr>
          <a:xfrm>
            <a:off x="13640558" y="4346205"/>
            <a:ext cx="10593" cy="552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B1B251-FC56-49C6-8593-D19849647D0B}"/>
              </a:ext>
            </a:extLst>
          </p:cNvPr>
          <p:cNvSpPr txBox="1"/>
          <p:nvPr/>
        </p:nvSpPr>
        <p:spPr>
          <a:xfrm>
            <a:off x="13038779" y="2068181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73E74-0178-4BCC-9877-797001470F92}"/>
              </a:ext>
            </a:extLst>
          </p:cNvPr>
          <p:cNvSpPr txBox="1"/>
          <p:nvPr/>
        </p:nvSpPr>
        <p:spPr>
          <a:xfrm>
            <a:off x="4674391" y="2178108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0776D-BADF-42DF-9EE8-27C3FD3A21D9}"/>
              </a:ext>
            </a:extLst>
          </p:cNvPr>
          <p:cNvCxnSpPr>
            <a:cxnSpLocks/>
          </p:cNvCxnSpPr>
          <p:nvPr/>
        </p:nvCxnSpPr>
        <p:spPr>
          <a:xfrm>
            <a:off x="5546401" y="4371149"/>
            <a:ext cx="0" cy="5633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roxy server icon. Trendy modern flat linear vector proxy server icon on  white background from thin line Internet Security and Networking  collection, editable outline stroke vector illustration:: موقع تصميمي">
            <a:extLst>
              <a:ext uri="{FF2B5EF4-FFF2-40B4-BE49-F238E27FC236}">
                <a16:creationId xmlns:a16="http://schemas.microsoft.com/office/drawing/2014/main" id="{0AA51477-B9D2-408C-B5FE-F18C712E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8430" y="2375958"/>
            <a:ext cx="1761853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3FB70-318D-4454-938C-79D11F408255}"/>
              </a:ext>
            </a:extLst>
          </p:cNvPr>
          <p:cNvSpPr txBox="1"/>
          <p:nvPr/>
        </p:nvSpPr>
        <p:spPr>
          <a:xfrm>
            <a:off x="8726716" y="2178107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Proxy Server</a:t>
            </a:r>
          </a:p>
        </p:txBody>
      </p:sp>
      <p:pic>
        <p:nvPicPr>
          <p:cNvPr id="16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2E6B590E-0E76-4E8B-BAE4-79CAEE05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430" y="3380704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CA2FA-1C67-49BE-A2E6-FA84BF3FC5F6}"/>
              </a:ext>
            </a:extLst>
          </p:cNvPr>
          <p:cNvCxnSpPr>
            <a:cxnSpLocks/>
          </p:cNvCxnSpPr>
          <p:nvPr/>
        </p:nvCxnSpPr>
        <p:spPr>
          <a:xfrm>
            <a:off x="9598917" y="4308357"/>
            <a:ext cx="13912" cy="555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584C7B-AE70-425B-8379-CC2DC638A286}"/>
              </a:ext>
            </a:extLst>
          </p:cNvPr>
          <p:cNvCxnSpPr>
            <a:cxnSpLocks/>
          </p:cNvCxnSpPr>
          <p:nvPr/>
        </p:nvCxnSpPr>
        <p:spPr>
          <a:xfrm>
            <a:off x="5558462" y="4397468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4B564C-B6FF-4ACE-AEA2-C7A44EC71B10}"/>
              </a:ext>
            </a:extLst>
          </p:cNvPr>
          <p:cNvSpPr txBox="1"/>
          <p:nvPr/>
        </p:nvSpPr>
        <p:spPr>
          <a:xfrm rot="477431">
            <a:off x="6578746" y="4129696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0E1A0-65D0-4B8D-9729-7D3CD6D70337}"/>
              </a:ext>
            </a:extLst>
          </p:cNvPr>
          <p:cNvCxnSpPr>
            <a:cxnSpLocks/>
          </p:cNvCxnSpPr>
          <p:nvPr/>
        </p:nvCxnSpPr>
        <p:spPr>
          <a:xfrm flipH="1">
            <a:off x="5543365" y="4895216"/>
            <a:ext cx="4069465" cy="712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85816-139D-48AE-8C3C-30199035B2AD}"/>
              </a:ext>
            </a:extLst>
          </p:cNvPr>
          <p:cNvSpPr txBox="1"/>
          <p:nvPr/>
        </p:nvSpPr>
        <p:spPr>
          <a:xfrm rot="21213865">
            <a:off x="6255250" y="4863903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pic>
        <p:nvPicPr>
          <p:cNvPr id="2052" name="Picture 4" descr="Documents Search icon PNG and SVG Vector Free Download">
            <a:extLst>
              <a:ext uri="{FF2B5EF4-FFF2-40B4-BE49-F238E27FC236}">
                <a16:creationId xmlns:a16="http://schemas.microsoft.com/office/drawing/2014/main" id="{3FCE0826-7285-4F78-8C2E-62E15511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09" y="3837791"/>
            <a:ext cx="701708" cy="7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1A7C4B-C75F-4432-9AF8-A3002D07C2F1}"/>
              </a:ext>
            </a:extLst>
          </p:cNvPr>
          <p:cNvCxnSpPr>
            <a:cxnSpLocks/>
          </p:cNvCxnSpPr>
          <p:nvPr/>
        </p:nvCxnSpPr>
        <p:spPr>
          <a:xfrm>
            <a:off x="5538409" y="5634433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0ADB8B-723D-4F0B-AFA9-2067F20ED1E6}"/>
              </a:ext>
            </a:extLst>
          </p:cNvPr>
          <p:cNvSpPr txBox="1"/>
          <p:nvPr/>
        </p:nvSpPr>
        <p:spPr>
          <a:xfrm rot="396601">
            <a:off x="6402572" y="5439128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16A60-A08F-424F-844F-C8CD3FC30053}"/>
              </a:ext>
            </a:extLst>
          </p:cNvPr>
          <p:cNvCxnSpPr>
            <a:cxnSpLocks/>
          </p:cNvCxnSpPr>
          <p:nvPr/>
        </p:nvCxnSpPr>
        <p:spPr>
          <a:xfrm flipH="1">
            <a:off x="5538407" y="8598729"/>
            <a:ext cx="4046590" cy="72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9704AC-309E-4942-B209-33ED99B3DD73}"/>
              </a:ext>
            </a:extLst>
          </p:cNvPr>
          <p:cNvSpPr txBox="1"/>
          <p:nvPr/>
        </p:nvSpPr>
        <p:spPr>
          <a:xfrm rot="21106408">
            <a:off x="6110829" y="8594885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3F9AB4A-5077-46CC-A98F-2D6BEB34D4E7}"/>
              </a:ext>
            </a:extLst>
          </p:cNvPr>
          <p:cNvCxnSpPr>
            <a:cxnSpLocks/>
          </p:cNvCxnSpPr>
          <p:nvPr/>
        </p:nvCxnSpPr>
        <p:spPr>
          <a:xfrm>
            <a:off x="9574103" y="6130830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5D8F1BD-78DB-4305-A897-7CDE4FF3FF40}"/>
              </a:ext>
            </a:extLst>
          </p:cNvPr>
          <p:cNvSpPr txBox="1"/>
          <p:nvPr/>
        </p:nvSpPr>
        <p:spPr>
          <a:xfrm rot="477431">
            <a:off x="10594387" y="5863058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1E8BC4-F623-40E3-AD8A-0245EB52CA5A}"/>
              </a:ext>
            </a:extLst>
          </p:cNvPr>
          <p:cNvCxnSpPr>
            <a:cxnSpLocks/>
          </p:cNvCxnSpPr>
          <p:nvPr/>
        </p:nvCxnSpPr>
        <p:spPr>
          <a:xfrm flipH="1">
            <a:off x="9559006" y="6628578"/>
            <a:ext cx="4069465" cy="712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72A4AC0-C32B-4590-A27F-36FE9B2AF24F}"/>
              </a:ext>
            </a:extLst>
          </p:cNvPr>
          <p:cNvSpPr txBox="1"/>
          <p:nvPr/>
        </p:nvSpPr>
        <p:spPr>
          <a:xfrm rot="21213865">
            <a:off x="10270891" y="6597265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5F211C-2BE4-4F14-8688-61E3ADA6EB93}"/>
              </a:ext>
            </a:extLst>
          </p:cNvPr>
          <p:cNvCxnSpPr>
            <a:cxnSpLocks/>
          </p:cNvCxnSpPr>
          <p:nvPr/>
        </p:nvCxnSpPr>
        <p:spPr>
          <a:xfrm>
            <a:off x="9598727" y="7369259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EA19BBD-A260-4C28-A226-BF888A4FA85B}"/>
              </a:ext>
            </a:extLst>
          </p:cNvPr>
          <p:cNvSpPr txBox="1"/>
          <p:nvPr/>
        </p:nvSpPr>
        <p:spPr>
          <a:xfrm rot="396601">
            <a:off x="10418213" y="7172490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B0C9A7-1F12-4D38-A1A2-49F9E53BC776}"/>
              </a:ext>
            </a:extLst>
          </p:cNvPr>
          <p:cNvCxnSpPr>
            <a:cxnSpLocks/>
          </p:cNvCxnSpPr>
          <p:nvPr/>
        </p:nvCxnSpPr>
        <p:spPr>
          <a:xfrm flipH="1">
            <a:off x="9578866" y="7860118"/>
            <a:ext cx="4046590" cy="72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A448720-DEEC-49AB-9CCA-A0F924947788}"/>
              </a:ext>
            </a:extLst>
          </p:cNvPr>
          <p:cNvSpPr txBox="1"/>
          <p:nvPr/>
        </p:nvSpPr>
        <p:spPr>
          <a:xfrm rot="21106408">
            <a:off x="10126471" y="7861699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D0FC6-22FA-486C-8263-A8F6F4F1CEA7}"/>
              </a:ext>
            </a:extLst>
          </p:cNvPr>
          <p:cNvGrpSpPr/>
          <p:nvPr/>
        </p:nvGrpSpPr>
        <p:grpSpPr>
          <a:xfrm>
            <a:off x="9780548" y="4156170"/>
            <a:ext cx="453157" cy="453157"/>
            <a:chOff x="9154591" y="4807946"/>
            <a:chExt cx="453157" cy="453157"/>
          </a:xfrm>
        </p:grpSpPr>
        <p:pic>
          <p:nvPicPr>
            <p:cNvPr id="2054" name="Picture 6" descr="Docs - Free edit tools icons">
              <a:extLst>
                <a:ext uri="{FF2B5EF4-FFF2-40B4-BE49-F238E27FC236}">
                  <a16:creationId xmlns:a16="http://schemas.microsoft.com/office/drawing/2014/main" id="{733BFD14-1DD0-4961-B15A-8F16E7063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8B4FAB27-34F6-454B-89C8-C4264E75D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0B11990-2AC5-464B-B63F-D26950819D12}"/>
              </a:ext>
            </a:extLst>
          </p:cNvPr>
          <p:cNvSpPr txBox="1"/>
          <p:nvPr/>
        </p:nvSpPr>
        <p:spPr>
          <a:xfrm>
            <a:off x="1214029" y="5592309"/>
            <a:ext cx="4624777" cy="787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108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Browser sends all HTTP requests </a:t>
            </a:r>
          </a:p>
          <a:p>
            <a:pPr algn="ctr" rtl="0" fontAlgn="base">
              <a:spcBef>
                <a:spcPts val="108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to cache (Proxy Server).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5C269F7-BDDF-4B1E-BFC2-C988D2175FCA}"/>
              </a:ext>
            </a:extLst>
          </p:cNvPr>
          <p:cNvSpPr txBox="1"/>
          <p:nvPr/>
        </p:nvSpPr>
        <p:spPr>
          <a:xfrm>
            <a:off x="6888272" y="1338326"/>
            <a:ext cx="55167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2230" algn="ctr" rtl="0" fontAlgn="base">
              <a:spcBef>
                <a:spcPts val="1000"/>
              </a:spcBef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If object isn’t in c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ache, then cache will request object from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origin server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EAA137-87F2-4B1B-BCB5-9703DB090F5C}"/>
              </a:ext>
            </a:extLst>
          </p:cNvPr>
          <p:cNvSpPr txBox="1"/>
          <p:nvPr/>
        </p:nvSpPr>
        <p:spPr>
          <a:xfrm>
            <a:off x="4435997" y="8623843"/>
            <a:ext cx="10909004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2230" algn="ctr" rtl="0" fontAlgn="base">
              <a:spcBef>
                <a:spcPts val="1000"/>
              </a:spcBef>
              <a:spcAft>
                <a:spcPts val="0"/>
              </a:spcAft>
            </a:pPr>
            <a:endParaRPr lang="en-US" sz="1800" b="0" i="0" u="none" strike="noStrike" dirty="0">
              <a:solidFill>
                <a:srgbClr val="FF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212230" algn="ctr" rtl="0" fontAlgn="base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Saves a copy and return object to client.</a:t>
            </a:r>
          </a:p>
        </p:txBody>
      </p:sp>
    </p:spTree>
    <p:extLst>
      <p:ext uri="{BB962C8B-B14F-4D97-AF65-F5344CB8AC3E}">
        <p14:creationId xmlns:p14="http://schemas.microsoft.com/office/powerpoint/2010/main" val="74595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4" grpId="0"/>
      <p:bldP spid="26" grpId="0"/>
      <p:bldP spid="28" grpId="0"/>
      <p:bldP spid="30" grpId="0"/>
      <p:bldP spid="32" grpId="0"/>
      <p:bldP spid="34" grpId="0"/>
      <p:bldP spid="46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4C2DF939-09E7-49E8-A68A-6006FF2D2BC0}"/>
              </a:ext>
            </a:extLst>
          </p:cNvPr>
          <p:cNvSpPr txBox="1"/>
          <p:nvPr/>
        </p:nvSpPr>
        <p:spPr>
          <a:xfrm>
            <a:off x="4103995" y="1553170"/>
            <a:ext cx="109090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While if object is in cache</a:t>
            </a:r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cache will return object </a:t>
            </a:r>
            <a:r>
              <a:rPr lang="en-US" sz="1800" b="1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directly</a:t>
            </a:r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.</a:t>
            </a:r>
          </a:p>
          <a:p>
            <a:pPr indent="-342900" algn="ctr"/>
            <a:r>
              <a:rPr lang="en-US" dirty="0">
                <a:solidFill>
                  <a:srgbClr val="FF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Satisfy client request without involving origin server.</a:t>
            </a:r>
          </a:p>
          <a:p>
            <a:pPr algn="ctr"/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US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2" descr="Desktop Computer Icon Vector Isolated Stock Illustration - Download Image  Now - Computer, Clip Art, Computer Keyboard - iStock">
            <a:extLst>
              <a:ext uri="{FF2B5EF4-FFF2-40B4-BE49-F238E27FC236}">
                <a16:creationId xmlns:a16="http://schemas.microsoft.com/office/drawing/2014/main" id="{CC9E32D9-E306-41CC-9DBA-EB450455A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83630" y="2438750"/>
            <a:ext cx="2068006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Free Clipart: Web server | lyte">
            <a:extLst>
              <a:ext uri="{FF2B5EF4-FFF2-40B4-BE49-F238E27FC236}">
                <a16:creationId xmlns:a16="http://schemas.microsoft.com/office/drawing/2014/main" id="{BB976187-BD72-4394-B16E-70B95DCE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4078" y="2390127"/>
            <a:ext cx="1608722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0E876A8-C3BD-4D56-9A8E-B4351E6BE630}"/>
              </a:ext>
            </a:extLst>
          </p:cNvPr>
          <p:cNvCxnSpPr>
            <a:cxnSpLocks/>
          </p:cNvCxnSpPr>
          <p:nvPr/>
        </p:nvCxnSpPr>
        <p:spPr>
          <a:xfrm>
            <a:off x="13640558" y="4346205"/>
            <a:ext cx="10593" cy="552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B1B251-FC56-49C6-8593-D19849647D0B}"/>
              </a:ext>
            </a:extLst>
          </p:cNvPr>
          <p:cNvSpPr txBox="1"/>
          <p:nvPr/>
        </p:nvSpPr>
        <p:spPr>
          <a:xfrm>
            <a:off x="13038779" y="2068181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FB Server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73E74-0178-4BCC-9877-797001470F92}"/>
              </a:ext>
            </a:extLst>
          </p:cNvPr>
          <p:cNvSpPr txBox="1"/>
          <p:nvPr/>
        </p:nvSpPr>
        <p:spPr>
          <a:xfrm>
            <a:off x="4674391" y="2178108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Computer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0776D-BADF-42DF-9EE8-27C3FD3A21D9}"/>
              </a:ext>
            </a:extLst>
          </p:cNvPr>
          <p:cNvCxnSpPr>
            <a:cxnSpLocks/>
          </p:cNvCxnSpPr>
          <p:nvPr/>
        </p:nvCxnSpPr>
        <p:spPr>
          <a:xfrm>
            <a:off x="5546401" y="4371149"/>
            <a:ext cx="0" cy="5633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roxy server icon. Trendy modern flat linear vector proxy server icon on  white background from thin line Internet Security and Networking  collection, editable outline stroke vector illustration:: موقع تصميمي">
            <a:extLst>
              <a:ext uri="{FF2B5EF4-FFF2-40B4-BE49-F238E27FC236}">
                <a16:creationId xmlns:a16="http://schemas.microsoft.com/office/drawing/2014/main" id="{0AA51477-B9D2-408C-B5FE-F18C712EB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98430" y="2375958"/>
            <a:ext cx="1761853" cy="193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3FB70-318D-4454-938C-79D11F408255}"/>
              </a:ext>
            </a:extLst>
          </p:cNvPr>
          <p:cNvSpPr txBox="1"/>
          <p:nvPr/>
        </p:nvSpPr>
        <p:spPr>
          <a:xfrm>
            <a:off x="8740819" y="2184596"/>
            <a:ext cx="1744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Proxy Server</a:t>
            </a:r>
          </a:p>
        </p:txBody>
      </p:sp>
      <p:pic>
        <p:nvPicPr>
          <p:cNvPr id="16" name="Picture 6" descr="Facebook down? Current problems and status. | Downdetector">
            <a:extLst>
              <a:ext uri="{FF2B5EF4-FFF2-40B4-BE49-F238E27FC236}">
                <a16:creationId xmlns:a16="http://schemas.microsoft.com/office/drawing/2014/main" id="{2E6B590E-0E76-4E8B-BAE4-79CAEE056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2430" y="3380704"/>
            <a:ext cx="363540" cy="36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E4CA2FA-1C67-49BE-A2E6-FA84BF3FC5F6}"/>
              </a:ext>
            </a:extLst>
          </p:cNvPr>
          <p:cNvCxnSpPr>
            <a:cxnSpLocks/>
          </p:cNvCxnSpPr>
          <p:nvPr/>
        </p:nvCxnSpPr>
        <p:spPr>
          <a:xfrm>
            <a:off x="9558497" y="4308357"/>
            <a:ext cx="13912" cy="555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1584C7B-AE70-425B-8379-CC2DC638A286}"/>
              </a:ext>
            </a:extLst>
          </p:cNvPr>
          <p:cNvCxnSpPr>
            <a:cxnSpLocks/>
          </p:cNvCxnSpPr>
          <p:nvPr/>
        </p:nvCxnSpPr>
        <p:spPr>
          <a:xfrm>
            <a:off x="5558462" y="4397468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4B564C-B6FF-4ACE-AEA2-C7A44EC71B10}"/>
              </a:ext>
            </a:extLst>
          </p:cNvPr>
          <p:cNvSpPr txBox="1"/>
          <p:nvPr/>
        </p:nvSpPr>
        <p:spPr>
          <a:xfrm rot="477431">
            <a:off x="6578746" y="4129696"/>
            <a:ext cx="209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Request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70E1A0-65D0-4B8D-9729-7D3CD6D70337}"/>
              </a:ext>
            </a:extLst>
          </p:cNvPr>
          <p:cNvCxnSpPr>
            <a:cxnSpLocks/>
          </p:cNvCxnSpPr>
          <p:nvPr/>
        </p:nvCxnSpPr>
        <p:spPr>
          <a:xfrm flipH="1">
            <a:off x="5543365" y="4895216"/>
            <a:ext cx="4069465" cy="7128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6A85816-139D-48AE-8C3C-30199035B2AD}"/>
              </a:ext>
            </a:extLst>
          </p:cNvPr>
          <p:cNvSpPr txBox="1"/>
          <p:nvPr/>
        </p:nvSpPr>
        <p:spPr>
          <a:xfrm rot="21213865">
            <a:off x="6255250" y="4863903"/>
            <a:ext cx="2340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TCP Response</a:t>
            </a:r>
          </a:p>
        </p:txBody>
      </p:sp>
      <p:pic>
        <p:nvPicPr>
          <p:cNvPr id="2052" name="Picture 4" descr="Documents Search icon PNG and SVG Vector Free Download">
            <a:extLst>
              <a:ext uri="{FF2B5EF4-FFF2-40B4-BE49-F238E27FC236}">
                <a16:creationId xmlns:a16="http://schemas.microsoft.com/office/drawing/2014/main" id="{3FCE0826-7285-4F78-8C2E-62E155117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309" y="3837791"/>
            <a:ext cx="701708" cy="77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1A7C4B-C75F-4432-9AF8-A3002D07C2F1}"/>
              </a:ext>
            </a:extLst>
          </p:cNvPr>
          <p:cNvCxnSpPr>
            <a:cxnSpLocks/>
          </p:cNvCxnSpPr>
          <p:nvPr/>
        </p:nvCxnSpPr>
        <p:spPr>
          <a:xfrm>
            <a:off x="5538409" y="5634433"/>
            <a:ext cx="4046592" cy="4977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00ADB8B-723D-4F0B-AFA9-2067F20ED1E6}"/>
              </a:ext>
            </a:extLst>
          </p:cNvPr>
          <p:cNvSpPr txBox="1"/>
          <p:nvPr/>
        </p:nvSpPr>
        <p:spPr>
          <a:xfrm rot="396601">
            <a:off x="6402572" y="5439128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Request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E16A60-A08F-424F-844F-C8CD3FC30053}"/>
              </a:ext>
            </a:extLst>
          </p:cNvPr>
          <p:cNvCxnSpPr>
            <a:cxnSpLocks/>
          </p:cNvCxnSpPr>
          <p:nvPr/>
        </p:nvCxnSpPr>
        <p:spPr>
          <a:xfrm flipH="1">
            <a:off x="5538408" y="6160839"/>
            <a:ext cx="4046590" cy="729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49704AC-309E-4942-B209-33ED99B3DD73}"/>
              </a:ext>
            </a:extLst>
          </p:cNvPr>
          <p:cNvSpPr txBox="1"/>
          <p:nvPr/>
        </p:nvSpPr>
        <p:spPr>
          <a:xfrm rot="21106408">
            <a:off x="6110830" y="6156995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HTTP Response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72D0FC6-22FA-486C-8263-A8F6F4F1CEA7}"/>
              </a:ext>
            </a:extLst>
          </p:cNvPr>
          <p:cNvGrpSpPr/>
          <p:nvPr/>
        </p:nvGrpSpPr>
        <p:grpSpPr>
          <a:xfrm>
            <a:off x="9780548" y="4156170"/>
            <a:ext cx="453157" cy="453157"/>
            <a:chOff x="9154591" y="4807946"/>
            <a:chExt cx="453157" cy="453157"/>
          </a:xfrm>
        </p:grpSpPr>
        <p:pic>
          <p:nvPicPr>
            <p:cNvPr id="2054" name="Picture 6" descr="Docs - Free edit tools icons">
              <a:extLst>
                <a:ext uri="{FF2B5EF4-FFF2-40B4-BE49-F238E27FC236}">
                  <a16:creationId xmlns:a16="http://schemas.microsoft.com/office/drawing/2014/main" id="{733BFD14-1DD0-4961-B15A-8F16E7063C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591" y="4807946"/>
              <a:ext cx="453157" cy="453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6" descr="Facebook down? Current problems and status. | Downdetector">
              <a:extLst>
                <a:ext uri="{FF2B5EF4-FFF2-40B4-BE49-F238E27FC236}">
                  <a16:creationId xmlns:a16="http://schemas.microsoft.com/office/drawing/2014/main" id="{8B4FAB27-34F6-454B-89C8-C4264E75D2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4542" y="4940803"/>
              <a:ext cx="233253" cy="233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A5F662A-D4CA-48CE-87C3-363FABA97FBA}"/>
              </a:ext>
            </a:extLst>
          </p:cNvPr>
          <p:cNvSpPr txBox="1"/>
          <p:nvPr/>
        </p:nvSpPr>
        <p:spPr>
          <a:xfrm>
            <a:off x="606232" y="6839386"/>
            <a:ext cx="48542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RTT between Computer and Proxy Server is much less than RTT between Computer and Origin Server.</a:t>
            </a:r>
            <a:endParaRPr lang="en-US" dirty="0">
              <a:solidFill>
                <a:srgbClr val="FF0000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11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9" grpId="0"/>
      <p:bldP spid="21" grpId="0"/>
      <p:bldP spid="24" grpId="0"/>
      <p:bldP spid="26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-1355080" y="9160658"/>
            <a:ext cx="3922624" cy="1608276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990600" y="795043"/>
            <a:ext cx="14160025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216AD9"/>
                </a:solidFill>
                <a:latin typeface="Poppins Medium"/>
              </a:rPr>
              <a:t>Caches</a:t>
            </a:r>
          </a:p>
        </p:txBody>
      </p:sp>
      <p:pic>
        <p:nvPicPr>
          <p:cNvPr id="65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18997">
            <a:off x="16432905" y="225405"/>
            <a:ext cx="3922624" cy="160827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2893D47-C698-4913-9D21-9511651D1DEE}"/>
              </a:ext>
            </a:extLst>
          </p:cNvPr>
          <p:cNvSpPr txBox="1"/>
          <p:nvPr/>
        </p:nvSpPr>
        <p:spPr>
          <a:xfrm>
            <a:off x="990600" y="1956909"/>
            <a:ext cx="153950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Cache acts as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both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client and server (because it sends HTTP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request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and HTTP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response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messages).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Typically, cache is installed by </a:t>
            </a: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ISP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 (university, company, residential areas).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en-US" sz="2800" kern="0" dirty="0">
              <a:solidFill>
                <a:schemeClr val="tx2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216AD9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Why Web caching?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Reduce response time for client request.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Poppins" panose="020B0502040204020203" pitchFamily="2" charset="0"/>
                <a:cs typeface="Poppins" panose="020B0502040204020203" pitchFamily="2" charset="0"/>
              </a:rPr>
              <a:t>Reduce traffic on the access link to avoid congestion bottlenecks.</a:t>
            </a:r>
          </a:p>
          <a:p>
            <a:pPr marL="457200" marR="0" lvl="0" indent="-4572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27BE3D-4AFB-40EE-BCDE-F0EDC3D2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955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3289</TotalTime>
  <Words>1202</Words>
  <Application>Microsoft Office PowerPoint</Application>
  <PresentationFormat>Custom</PresentationFormat>
  <Paragraphs>267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Bitter</vt:lpstr>
      <vt:lpstr>Calibri</vt:lpstr>
      <vt:lpstr>Courier New</vt:lpstr>
      <vt:lpstr>Poppins</vt:lpstr>
      <vt:lpstr>Poppins Medium</vt:lpstr>
      <vt:lpstr>Poppins Medium 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Bright Blue and White Illustrative Technology Thesis Presentation</dc:title>
  <dc:creator>Mariham Wasfy</dc:creator>
  <cp:lastModifiedBy>Yasmine Abdalla Zaghloul</cp:lastModifiedBy>
  <cp:revision>162</cp:revision>
  <dcterms:created xsi:type="dcterms:W3CDTF">2006-08-16T00:00:00Z</dcterms:created>
  <dcterms:modified xsi:type="dcterms:W3CDTF">2024-03-24T07:50:45Z</dcterms:modified>
  <dc:identifier>DAFbDcM_KbQ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7222825-62ea-40f3-96b5-5375c07996e2_Enabled">
    <vt:lpwstr>true</vt:lpwstr>
  </property>
  <property fmtid="{D5CDD505-2E9C-101B-9397-08002B2CF9AE}" pid="3" name="MSIP_Label_07222825-62ea-40f3-96b5-5375c07996e2_SetDate">
    <vt:lpwstr>2023-02-19T21:51:06Z</vt:lpwstr>
  </property>
  <property fmtid="{D5CDD505-2E9C-101B-9397-08002B2CF9AE}" pid="4" name="MSIP_Label_07222825-62ea-40f3-96b5-5375c07996e2_Method">
    <vt:lpwstr>Privileged</vt:lpwstr>
  </property>
  <property fmtid="{D5CDD505-2E9C-101B-9397-08002B2CF9AE}" pid="5" name="MSIP_Label_07222825-62ea-40f3-96b5-5375c07996e2_Name">
    <vt:lpwstr>unrestricted_parent.2</vt:lpwstr>
  </property>
  <property fmtid="{D5CDD505-2E9C-101B-9397-08002B2CF9AE}" pid="6" name="MSIP_Label_07222825-62ea-40f3-96b5-5375c07996e2_SiteId">
    <vt:lpwstr>90c7a20a-f34b-40bf-bc48-b9253b6f5d20</vt:lpwstr>
  </property>
  <property fmtid="{D5CDD505-2E9C-101B-9397-08002B2CF9AE}" pid="7" name="MSIP_Label_07222825-62ea-40f3-96b5-5375c07996e2_ActionId">
    <vt:lpwstr>46755259-f9d2-4a19-be87-469738b05bdf</vt:lpwstr>
  </property>
  <property fmtid="{D5CDD505-2E9C-101B-9397-08002B2CF9AE}" pid="8" name="MSIP_Label_07222825-62ea-40f3-96b5-5375c07996e2_ContentBits">
    <vt:lpwstr>0</vt:lpwstr>
  </property>
</Properties>
</file>